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Application of the Theory of Self-Efficacy: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Medication Adherence in the Elderly population</a:t>
            </a:r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57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Background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The elderly population uses prescription medications three times more than the general population and yet has the lowest rate of compliance (Morgan &amp; </a:t>
            </a:r>
            <a:r>
              <a:rPr lang="en-US" sz="28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Brosi</a:t>
            </a:r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, 2007, p. 420).  </a:t>
            </a:r>
          </a:p>
          <a:p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Non-adherence is related to side effects and lack of understanding of use (</a:t>
            </a:r>
            <a:r>
              <a:rPr lang="en-US" sz="28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Swanlund</a:t>
            </a:r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Scherck</a:t>
            </a:r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, Metcalfe, &amp; </a:t>
            </a:r>
            <a:r>
              <a:rPr lang="en-US" sz="28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Jesek</a:t>
            </a:r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-Hale, 2008, p. 239).</a:t>
            </a:r>
          </a:p>
          <a:p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Nurses can help.  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4278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Clinical Problem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 lack of self-efficacy is a contributing factor to non-adherence to prescribed medication in the elderly population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2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smtClean="0"/>
              <a:t>Significance of the Problem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Self-efficacy decreases with aging (Esposito, </a:t>
            </a:r>
            <a:r>
              <a:rPr lang="en-US" sz="28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Gendolla</a:t>
            </a:r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, &amp; Van der Linden, 2014, p. 522).</a:t>
            </a:r>
          </a:p>
          <a:p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Non-compliance is prevalent among women (</a:t>
            </a:r>
            <a:r>
              <a:rPr lang="en-US" sz="28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Swanlund</a:t>
            </a:r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et. al., 2008, p. 238)</a:t>
            </a:r>
          </a:p>
          <a:p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2 out of 10 patient report adherence is influenced by inner belief of prescribed medications (</a:t>
            </a:r>
            <a:r>
              <a:rPr lang="en-US" sz="28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Gatti</a:t>
            </a:r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Jacoson</a:t>
            </a:r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Gazmararian</a:t>
            </a:r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Schmotzer</a:t>
            </a:r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, &amp; </a:t>
            </a:r>
            <a:r>
              <a:rPr lang="en-US" sz="28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Kripalani</a:t>
            </a:r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, 2009, p. 657).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83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The theory of Self-Efficacy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65969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 person’s judgment of their own abilities (</a:t>
            </a:r>
            <a:r>
              <a:rPr lang="en-US" sz="24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Resnick</a:t>
            </a:r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, 2014, p. 197).</a:t>
            </a:r>
          </a:p>
          <a:p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Concepts: self-efficacy expectations and outcome expectations.</a:t>
            </a:r>
          </a:p>
          <a:p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Models: </a:t>
            </a:r>
          </a:p>
          <a:p>
            <a:pPr>
              <a:buFont typeface="+mj-lt"/>
              <a:buAutoNum type="arabicPeriod"/>
            </a:pPr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Enactive attainment</a:t>
            </a:r>
          </a:p>
          <a:p>
            <a:pPr>
              <a:buFont typeface="+mj-lt"/>
              <a:buAutoNum type="arabicPeriod"/>
            </a:pPr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Vicarious experience</a:t>
            </a:r>
          </a:p>
          <a:p>
            <a:pPr>
              <a:buFont typeface="+mj-lt"/>
              <a:buAutoNum type="arabicPeriod"/>
            </a:pPr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Verbal persuasion</a:t>
            </a:r>
          </a:p>
          <a:p>
            <a:pPr>
              <a:buFont typeface="+mj-lt"/>
              <a:buAutoNum type="arabicPeriod"/>
            </a:pPr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Emotional arousal</a:t>
            </a:r>
            <a:endParaRPr lang="en-US" sz="24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2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Application of the Theory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573431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Function-focused care approach (</a:t>
            </a:r>
            <a:r>
              <a:rPr lang="en-US" sz="2000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Resnick</a:t>
            </a: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, 2014, p. 211): </a:t>
            </a:r>
          </a:p>
          <a:p>
            <a:pPr>
              <a:buFont typeface="+mj-lt"/>
              <a:buAutoNum type="arabicPeriod"/>
            </a:pP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Environment and policy/procedure assessment: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a) Accessibility of medication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b) Method of storage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c) Health literacy/belief about medication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2. Education: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a) use, frequency, adverse effects of medication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b) use of visual or auditory demonstration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c) active participation</a:t>
            </a:r>
            <a:endParaRPr lang="en-US" sz="2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11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Application of the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150059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3. Development of function-focused goals:</a:t>
            </a:r>
          </a:p>
          <a:p>
            <a:pPr marL="457200" lvl="1" indent="0">
              <a:buNone/>
            </a:pP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a) Establish a time of day to take medication</a:t>
            </a:r>
          </a:p>
          <a:p>
            <a:pPr marL="457200" lvl="1" indent="0">
              <a:buNone/>
            </a:pP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b) Integrate into habits and routines</a:t>
            </a:r>
          </a:p>
          <a:p>
            <a:pPr marL="457200" lvl="1" indent="0">
              <a:buNone/>
            </a:pP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c) Eliminate barriers </a:t>
            </a:r>
          </a:p>
          <a:p>
            <a:pPr marL="457200" lvl="1" indent="0">
              <a:buNone/>
            </a:pPr>
            <a:endParaRPr lang="en-US" sz="2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4. Mentoring and motivating:</a:t>
            </a:r>
          </a:p>
          <a:p>
            <a:pPr marL="914400" lvl="1" indent="-457200">
              <a:buAutoNum type="alphaLcParenR"/>
            </a:pP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Provide feedback through phone calls</a:t>
            </a:r>
          </a:p>
          <a:p>
            <a:pPr marL="914400" lvl="1" indent="-457200">
              <a:buAutoNum type="alphaLcParenR"/>
            </a:pP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Nurse visit</a:t>
            </a:r>
          </a:p>
          <a:p>
            <a:pPr marL="914400" lvl="1" indent="-457200">
              <a:buAutoNum type="alphaLcParenR"/>
            </a:pP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Recognize effort of family members</a:t>
            </a:r>
          </a:p>
        </p:txBody>
      </p:sp>
    </p:spTree>
    <p:extLst>
      <p:ext uri="{BB962C8B-B14F-4D97-AF65-F5344CB8AC3E}">
        <p14:creationId xmlns:p14="http://schemas.microsoft.com/office/powerpoint/2010/main" val="297421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Conclusion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Theory can be used to manage adherence in the elderly population.</a:t>
            </a:r>
          </a:p>
          <a:p>
            <a:r>
              <a:rPr lang="en-US" sz="3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Ongoing assessment, education, review of goals, and motivation.</a:t>
            </a:r>
          </a:p>
          <a:p>
            <a:r>
              <a:rPr lang="en-US" sz="3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Higher self-perception, higher self-efficacy.</a:t>
            </a:r>
            <a:endParaRPr lang="en-US" sz="36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24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References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09859"/>
            <a:ext cx="8596668" cy="466215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Esposito, F.,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Gendolla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G. E., &amp; Van der Linden, M. (2014). Are self-efficacy beliefs and subjective task demand related to apathy in aging?. </a:t>
            </a:r>
            <a:r>
              <a:rPr lang="en-US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Aging &amp; Mental Health, 18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(4), 521-530. doi:10.1080/13607863.2013.856865. </a:t>
            </a:r>
          </a:p>
          <a:p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Gatti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M., Jacobson, K.,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Gazmararian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J.,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Schmotzer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B., &amp;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Kripalani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S. (2009). Relationships between beliefs about medications and adherence. </a:t>
            </a:r>
            <a:r>
              <a:rPr lang="en-US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American Journal of Health-System Pharmacy, 66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(7), 657-664. doi:10.2146/ajhp080064. </a:t>
            </a:r>
          </a:p>
          <a:p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Morgan, M., &amp;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Brosi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W. (2007). Prescription drug abuse among older adults: a family ecological case study.</a:t>
            </a:r>
            <a:r>
              <a:rPr lang="en-US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Journal of Applied Gerontology, 26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(5), 419-432.</a:t>
            </a:r>
          </a:p>
          <a:p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Resnick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B. (2014). In M.J. Smith &amp; P. R.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Lierh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(Eds</a:t>
            </a:r>
            <a:r>
              <a:rPr lang="en-US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.), Middle range theory for nursing.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New York: Springer Publishing Company.</a:t>
            </a:r>
          </a:p>
          <a:p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Swanlund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S.,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Scherck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, K., Metcalfe, S., &amp;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Jesek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-Hale, S. (2008). Keys to successful self-management of medications. </a:t>
            </a:r>
            <a:r>
              <a:rPr lang="en-US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Nursing Science Quarterly, 21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(3), 238-246. </a:t>
            </a:r>
          </a:p>
        </p:txBody>
      </p:sp>
    </p:spTree>
    <p:extLst>
      <p:ext uri="{BB962C8B-B14F-4D97-AF65-F5344CB8AC3E}">
        <p14:creationId xmlns:p14="http://schemas.microsoft.com/office/powerpoint/2010/main" val="55052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</TotalTime>
  <Words>504</Words>
  <Application>Microsoft Office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Application of the Theory of Self-Efficacy:</vt:lpstr>
      <vt:lpstr>Background</vt:lpstr>
      <vt:lpstr>Clinical Problem</vt:lpstr>
      <vt:lpstr>Significance of the Problem</vt:lpstr>
      <vt:lpstr>The theory of Self-Efficacy</vt:lpstr>
      <vt:lpstr>Application of the Theory</vt:lpstr>
      <vt:lpstr>Application of the Theory</vt:lpstr>
      <vt:lpstr>Conclusion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of the Theory of Self-Efficacy:</dc:title>
  <dc:creator>beryle</dc:creator>
  <cp:lastModifiedBy>beryle</cp:lastModifiedBy>
  <cp:revision>18</cp:revision>
  <dcterms:created xsi:type="dcterms:W3CDTF">2014-04-16T23:54:11Z</dcterms:created>
  <dcterms:modified xsi:type="dcterms:W3CDTF">2015-07-12T13:14:49Z</dcterms:modified>
</cp:coreProperties>
</file>