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61" r:id="rId5"/>
    <p:sldId id="257" r:id="rId6"/>
    <p:sldId id="263" r:id="rId7"/>
    <p:sldId id="264" r:id="rId8"/>
    <p:sldId id="271" r:id="rId9"/>
    <p:sldId id="262"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1" name="chimes.wav"/>
          </p:stSnd>
        </p:sndAc>
      </p:transition>
    </mc:Choice>
    <mc:Fallback xmlns="">
      <p:transition spd="slow" advClick="0">
        <p:fade/>
        <p:sndAc>
          <p:stSnd>
            <p:snd r:embed="rId3"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1" name="chimes.wav"/>
          </p:stSnd>
        </p:sndAc>
      </p:transition>
    </mc:Choice>
    <mc:Fallback xmlns="">
      <p:transition spd="slow" advClick="0">
        <p:fade/>
        <p:sndAc>
          <p:stSnd>
            <p:snd r:embed="rId3"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1" name="chimes.wav"/>
          </p:stSnd>
        </p:sndAc>
      </p:transition>
    </mc:Choice>
    <mc:Fallback xmlns="">
      <p:transition spd="slow" advClick="0">
        <p:fade/>
        <p:sndAc>
          <p:stSnd>
            <p:snd r:embed="rId3" name="chimes.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1" name="chimes.wav"/>
          </p:stSnd>
        </p:sndAc>
      </p:transition>
    </mc:Choice>
    <mc:Fallback xmlns="">
      <p:transition spd="slow" advClick="0">
        <p:fade/>
        <p:sndAc>
          <p:stSnd>
            <p:snd r:embed="rId3" name="chimes.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1" name="chimes.wav"/>
          </p:stSnd>
        </p:sndAc>
      </p:transition>
    </mc:Choice>
    <mc:Fallback xmlns="">
      <p:transition spd="slow" advClick="0">
        <p:fade/>
        <p:sndAc>
          <p:stSnd>
            <p:snd r:embed="rId3" name="chimes.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1" name="chimes.wav"/>
          </p:stSnd>
        </p:sndAc>
      </p:transition>
    </mc:Choice>
    <mc:Fallback xmlns="">
      <p:transition spd="slow" advClick="0">
        <p:fade/>
        <p:sndAc>
          <p:stSnd>
            <p:snd r:embed="rId3" name="chimes.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1" name="chimes.wav"/>
          </p:stSnd>
        </p:sndAc>
      </p:transition>
    </mc:Choice>
    <mc:Fallback xmlns="">
      <p:transition spd="slow" advClick="0">
        <p:fade/>
        <p:sndAc>
          <p:stSnd>
            <p:snd r:embed="rId3" name="chimes.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1" name="chimes.wav"/>
          </p:stSnd>
        </p:sndAc>
      </p:transition>
    </mc:Choice>
    <mc:Fallback xmlns="">
      <p:transition spd="slow" advClick="0">
        <p:fade/>
        <p:sndAc>
          <p:stSnd>
            <p:snd r:embed="rId3"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1" name="chimes.wav"/>
          </p:stSnd>
        </p:sndAc>
      </p:transition>
    </mc:Choice>
    <mc:Fallback xmlns="">
      <p:transition spd="slow" advClick="0">
        <p:fade/>
        <p:sndAc>
          <p:stSnd>
            <p:snd r:embed="rId3"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1" name="chimes.wav"/>
          </p:stSnd>
        </p:sndAc>
      </p:transition>
    </mc:Choice>
    <mc:Fallback xmlns="">
      <p:transition spd="slow" advClick="0">
        <p:fade/>
        <p:sndAc>
          <p:stSnd>
            <p:snd r:embed="rId3"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1" name="chimes.wav"/>
          </p:stSnd>
        </p:sndAc>
      </p:transition>
    </mc:Choice>
    <mc:Fallback xmlns="">
      <p:transition spd="slow" advClick="0">
        <p:fade/>
        <p:sndAc>
          <p:stSnd>
            <p:snd r:embed="rId3"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1" name="chimes.wav"/>
          </p:stSnd>
        </p:sndAc>
      </p:transition>
    </mc:Choice>
    <mc:Fallback xmlns="">
      <p:transition spd="slow" advClick="0">
        <p:fade/>
        <p:sndAc>
          <p:stSnd>
            <p:snd r:embed="rId3"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1" name="chimes.wav"/>
          </p:stSnd>
        </p:sndAc>
      </p:transition>
    </mc:Choice>
    <mc:Fallback xmlns="">
      <p:transition spd="slow" advClick="0">
        <p:fade/>
        <p:sndAc>
          <p:stSnd>
            <p:snd r:embed="rId3"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1" name="chimes.wav"/>
          </p:stSnd>
        </p:sndAc>
      </p:transition>
    </mc:Choice>
    <mc:Fallback xmlns="">
      <p:transition spd="slow" advClick="0">
        <p:fade/>
        <p:sndAc>
          <p:stSnd>
            <p:snd r:embed="rId3"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1" name="chimes.wav"/>
          </p:stSnd>
        </p:sndAc>
      </p:transition>
    </mc:Choice>
    <mc:Fallback xmlns="">
      <p:transition spd="slow" advClick="0">
        <p:fade/>
        <p:sndAc>
          <p:stSnd>
            <p:snd r:embed="rId3"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1" name="chimes.wav"/>
          </p:stSnd>
        </p:sndAc>
      </p:transition>
    </mc:Choice>
    <mc:Fallback xmlns="">
      <p:transition spd="slow" advClick="0">
        <p:fade/>
        <p:sndAc>
          <p:stSnd>
            <p:snd r:embed="rId3"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4/21/2014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mc:AlternateContent xmlns:mc="http://schemas.openxmlformats.org/markup-compatibility/2006" xmlns:p14="http://schemas.microsoft.com/office/powerpoint/2010/main">
    <mc:Choice Requires="p14">
      <p:transition spd="slow" p14:dur="3400" advClick="0">
        <p14:reveal/>
        <p:sndAc>
          <p:stSnd>
            <p:snd r:embed="rId18" name="chimes.wav"/>
          </p:stSnd>
        </p:sndAc>
      </p:transition>
    </mc:Choice>
    <mc:Fallback xmlns="">
      <p:transition spd="slow" advClick="0">
        <p:fade/>
        <p:sndAc>
          <p:stSnd>
            <p:snd r:embed="rId19" name="chimes.wav"/>
          </p:stSnd>
        </p:sndAc>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661375"/>
            <a:ext cx="7766936" cy="2389461"/>
          </a:xfrm>
        </p:spPr>
        <p:txBody>
          <a:bodyPr/>
          <a:lstStyle/>
          <a:p>
            <a:pPr algn="ctr"/>
            <a:r>
              <a:rPr lang="en-US" dirty="0" smtClean="0">
                <a:solidFill>
                  <a:schemeClr val="accent3">
                    <a:lumMod val="75000"/>
                  </a:schemeClr>
                </a:solidFill>
                <a:latin typeface="+mn-lt"/>
              </a:rPr>
              <a:t>Improving the Customer’s Experience of the Admission Process</a:t>
            </a:r>
            <a:endParaRPr lang="en-US" dirty="0">
              <a:solidFill>
                <a:schemeClr val="accent3">
                  <a:lumMod val="75000"/>
                </a:schemeClr>
              </a:solidFill>
              <a:latin typeface="+mn-lt"/>
            </a:endParaRPr>
          </a:p>
        </p:txBody>
      </p:sp>
      <p:sp>
        <p:nvSpPr>
          <p:cNvPr id="3" name="Subtitle 2"/>
          <p:cNvSpPr>
            <a:spLocks noGrp="1"/>
          </p:cNvSpPr>
          <p:nvPr>
            <p:ph type="subTitle" idx="1"/>
          </p:nvPr>
        </p:nvSpPr>
        <p:spPr>
          <a:xfrm>
            <a:off x="1507067" y="5203065"/>
            <a:ext cx="8796032" cy="1416675"/>
          </a:xfrm>
        </p:spPr>
        <p:txBody>
          <a:bodyPr>
            <a:normAutofit lnSpcReduction="10000"/>
          </a:bodyPr>
          <a:lstStyle/>
          <a:p>
            <a:endParaRPr lang="en-US" dirty="0" smtClean="0"/>
          </a:p>
          <a:p>
            <a:r>
              <a:rPr lang="en-US" sz="1500" dirty="0" smtClean="0"/>
              <a:t>University of Central Florida</a:t>
            </a:r>
          </a:p>
          <a:p>
            <a:r>
              <a:rPr lang="en-US" sz="1500" dirty="0" smtClean="0"/>
              <a:t>College of Nursing</a:t>
            </a:r>
            <a:endParaRPr lang="en-US" sz="1500" dirty="0" smtClean="0"/>
          </a:p>
          <a:p>
            <a:r>
              <a:rPr lang="en-US" sz="1500" dirty="0" smtClean="0"/>
              <a:t>By: Beryle Verne-Fernand</a:t>
            </a:r>
            <a:endParaRPr lang="en-US" sz="1500" dirty="0"/>
          </a:p>
        </p:txBody>
      </p:sp>
    </p:spTree>
    <p:extLst>
      <p:ext uri="{BB962C8B-B14F-4D97-AF65-F5344CB8AC3E}">
        <p14:creationId xmlns:p14="http://schemas.microsoft.com/office/powerpoint/2010/main" val="1359994809"/>
      </p:ext>
    </p:extLst>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2"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solidFill>
                  <a:schemeClr val="accent3">
                    <a:lumMod val="75000"/>
                  </a:schemeClr>
                </a:solidFill>
              </a:rPr>
              <a:t>Overview of Plan Design</a:t>
            </a:r>
            <a:endParaRPr lang="en-US" sz="4800" dirty="0">
              <a:solidFill>
                <a:schemeClr val="accent3">
                  <a:lumMod val="75000"/>
                </a:schemeClr>
              </a:solidFill>
            </a:endParaRPr>
          </a:p>
        </p:txBody>
      </p:sp>
      <p:sp>
        <p:nvSpPr>
          <p:cNvPr id="3" name="Content Placeholder 2"/>
          <p:cNvSpPr>
            <a:spLocks noGrp="1"/>
          </p:cNvSpPr>
          <p:nvPr>
            <p:ph sz="half" idx="1"/>
          </p:nvPr>
        </p:nvSpPr>
        <p:spPr>
          <a:xfrm>
            <a:off x="677334" y="1733266"/>
            <a:ext cx="4184035" cy="4763068"/>
          </a:xfrm>
        </p:spPr>
        <p:txBody>
          <a:bodyPr>
            <a:normAutofit lnSpcReduction="10000"/>
          </a:bodyPr>
          <a:lstStyle/>
          <a:p>
            <a:pPr>
              <a:buFont typeface="Wingdings" panose="05000000000000000000" pitchFamily="2" charset="2"/>
              <a:buChar char="Ø"/>
            </a:pPr>
            <a:r>
              <a:rPr lang="en-US" dirty="0" smtClean="0">
                <a:solidFill>
                  <a:srgbClr val="00B0F0"/>
                </a:solidFill>
              </a:rPr>
              <a:t>Plan inter-facility meeting with hospitals within a week, to improve communication strategies between facilities. Emphasize need to avoid return to hospitals when admission process is broken. This’ll generate buy-ins from referring hospitals.  </a:t>
            </a:r>
          </a:p>
          <a:p>
            <a:pPr>
              <a:buFont typeface="Wingdings" panose="05000000000000000000" pitchFamily="2" charset="2"/>
              <a:buChar char="Ø"/>
            </a:pPr>
            <a:r>
              <a:rPr lang="en-US" dirty="0" smtClean="0">
                <a:solidFill>
                  <a:srgbClr val="00B0F0"/>
                </a:solidFill>
              </a:rPr>
              <a:t>Plan inter-departmental meetings within facility immediately.</a:t>
            </a:r>
          </a:p>
          <a:p>
            <a:pPr>
              <a:buFont typeface="Wingdings" panose="05000000000000000000" pitchFamily="2" charset="2"/>
              <a:buChar char="Ø"/>
            </a:pPr>
            <a:r>
              <a:rPr lang="en-US" dirty="0" smtClean="0">
                <a:solidFill>
                  <a:srgbClr val="00B0F0"/>
                </a:solidFill>
              </a:rPr>
              <a:t>Promote transparency at staff meeting regarding MJ’s experience and avoid blaming individuals.  </a:t>
            </a:r>
          </a:p>
          <a:p>
            <a:pPr>
              <a:buFont typeface="Wingdings" panose="05000000000000000000" pitchFamily="2" charset="2"/>
              <a:buChar char="Ø"/>
            </a:pPr>
            <a:r>
              <a:rPr lang="en-US" dirty="0" smtClean="0">
                <a:solidFill>
                  <a:srgbClr val="00B0F0"/>
                </a:solidFill>
              </a:rPr>
              <a:t>Coordinate with admission department timely channeling of information of patient that will be admitted to the rehab.</a:t>
            </a:r>
            <a:endParaRPr lang="en-US" dirty="0">
              <a:solidFill>
                <a:srgbClr val="00B0F0"/>
              </a:solidFill>
            </a:endParaRPr>
          </a:p>
        </p:txBody>
      </p:sp>
      <p:sp>
        <p:nvSpPr>
          <p:cNvPr id="4" name="Content Placeholder 3"/>
          <p:cNvSpPr>
            <a:spLocks noGrp="1"/>
          </p:cNvSpPr>
          <p:nvPr>
            <p:ph sz="half" idx="2"/>
          </p:nvPr>
        </p:nvSpPr>
        <p:spPr>
          <a:xfrm>
            <a:off x="5089970" y="1733266"/>
            <a:ext cx="4184034" cy="4653885"/>
          </a:xfrm>
        </p:spPr>
        <p:txBody>
          <a:bodyPr>
            <a:normAutofit lnSpcReduction="10000"/>
          </a:bodyPr>
          <a:lstStyle/>
          <a:p>
            <a:pPr>
              <a:buFont typeface="Wingdings" panose="05000000000000000000" pitchFamily="2" charset="2"/>
              <a:buChar char="Ø"/>
            </a:pPr>
            <a:r>
              <a:rPr lang="en-US" dirty="0" smtClean="0">
                <a:solidFill>
                  <a:srgbClr val="00B0F0"/>
                </a:solidFill>
              </a:rPr>
              <a:t>Organize a customer survey team within 72 hours. </a:t>
            </a:r>
          </a:p>
          <a:p>
            <a:pPr>
              <a:buFont typeface="Wingdings" panose="05000000000000000000" pitchFamily="2" charset="2"/>
              <a:buChar char="Ø"/>
            </a:pPr>
            <a:r>
              <a:rPr lang="en-US" dirty="0" smtClean="0">
                <a:solidFill>
                  <a:srgbClr val="00B0F0"/>
                </a:solidFill>
              </a:rPr>
              <a:t>Develop customer service training skills for the facility as soon as possible. </a:t>
            </a:r>
          </a:p>
          <a:p>
            <a:pPr>
              <a:buFont typeface="Wingdings" panose="05000000000000000000" pitchFamily="2" charset="2"/>
              <a:buChar char="Ø"/>
            </a:pPr>
            <a:r>
              <a:rPr lang="en-US" dirty="0" smtClean="0">
                <a:solidFill>
                  <a:srgbClr val="00B0F0"/>
                </a:solidFill>
              </a:rPr>
              <a:t>Review the admission process with the nursing staff. Emphasize importance of obtaining nurse to nurse report and estimated time of arrival of patients.</a:t>
            </a:r>
          </a:p>
          <a:p>
            <a:pPr>
              <a:buFont typeface="Wingdings" panose="05000000000000000000" pitchFamily="2" charset="2"/>
              <a:buChar char="Ø"/>
            </a:pPr>
            <a:r>
              <a:rPr lang="en-US" dirty="0" smtClean="0">
                <a:solidFill>
                  <a:srgbClr val="00B0F0"/>
                </a:solidFill>
              </a:rPr>
              <a:t>Collaborate with culinary department  to have ready-made snacks available and environmental services to ensure the room is clean and ready to use. </a:t>
            </a:r>
          </a:p>
          <a:p>
            <a:pPr marL="0" indent="0">
              <a:buNone/>
            </a:pPr>
            <a:endParaRPr lang="en-US" dirty="0">
              <a:solidFill>
                <a:srgbClr val="00B0F0"/>
              </a:solidFill>
            </a:endParaRPr>
          </a:p>
        </p:txBody>
      </p:sp>
    </p:spTree>
    <p:extLst>
      <p:ext uri="{BB962C8B-B14F-4D97-AF65-F5344CB8AC3E}">
        <p14:creationId xmlns:p14="http://schemas.microsoft.com/office/powerpoint/2010/main" val="3377909686"/>
      </p:ext>
    </p:extLst>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2"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accent3">
                    <a:lumMod val="75000"/>
                  </a:schemeClr>
                </a:solidFill>
              </a:rPr>
              <a:t>Overview of Plan </a:t>
            </a:r>
            <a:r>
              <a:rPr lang="en-US" sz="4400" dirty="0" smtClean="0">
                <a:solidFill>
                  <a:schemeClr val="accent3">
                    <a:lumMod val="75000"/>
                  </a:schemeClr>
                </a:solidFill>
              </a:rPr>
              <a:t>Design (Cont.)</a:t>
            </a:r>
            <a:endParaRPr lang="en-US" sz="4400" dirty="0">
              <a:solidFill>
                <a:schemeClr val="accent3">
                  <a:lumMod val="75000"/>
                </a:schemeClr>
              </a:solidFill>
            </a:endParaRPr>
          </a:p>
        </p:txBody>
      </p:sp>
      <p:sp>
        <p:nvSpPr>
          <p:cNvPr id="3" name="Content Placeholder 2"/>
          <p:cNvSpPr>
            <a:spLocks noGrp="1"/>
          </p:cNvSpPr>
          <p:nvPr>
            <p:ph sz="half" idx="1"/>
          </p:nvPr>
        </p:nvSpPr>
        <p:spPr>
          <a:xfrm>
            <a:off x="677334" y="1930400"/>
            <a:ext cx="4184035" cy="4402161"/>
          </a:xfrm>
        </p:spPr>
        <p:txBody>
          <a:bodyPr>
            <a:normAutofit/>
          </a:bodyPr>
          <a:lstStyle/>
          <a:p>
            <a:pPr>
              <a:buFont typeface="Wingdings" panose="05000000000000000000" pitchFamily="2" charset="2"/>
              <a:buChar char="Ø"/>
            </a:pPr>
            <a:r>
              <a:rPr lang="en-US" dirty="0" smtClean="0">
                <a:solidFill>
                  <a:srgbClr val="00B0F0"/>
                </a:solidFill>
              </a:rPr>
              <a:t>Collaborate with pharmacy to ascertain that supplies of pain relief medications are available after hours.</a:t>
            </a:r>
          </a:p>
          <a:p>
            <a:pPr>
              <a:buFont typeface="Wingdings" panose="05000000000000000000" pitchFamily="2" charset="2"/>
              <a:buChar char="Ø"/>
            </a:pPr>
            <a:r>
              <a:rPr lang="en-US" dirty="0" smtClean="0">
                <a:solidFill>
                  <a:srgbClr val="00B0F0"/>
                </a:solidFill>
              </a:rPr>
              <a:t>Collaborate with the reception desk to notify the nursing station of the patient’s arrival.</a:t>
            </a:r>
          </a:p>
          <a:p>
            <a:pPr>
              <a:buFont typeface="Wingdings" panose="05000000000000000000" pitchFamily="2" charset="2"/>
              <a:buChar char="Ø"/>
            </a:pPr>
            <a:r>
              <a:rPr lang="en-US" dirty="0" smtClean="0">
                <a:solidFill>
                  <a:srgbClr val="00B0F0"/>
                </a:solidFill>
              </a:rPr>
              <a:t>Designate a staff member to wait on and greet the patient on arrival and direct or accompany the patient to his/her room.  </a:t>
            </a:r>
          </a:p>
          <a:p>
            <a:pPr>
              <a:buFont typeface="Wingdings" panose="05000000000000000000" pitchFamily="2" charset="2"/>
              <a:buChar char="Ø"/>
            </a:pPr>
            <a:r>
              <a:rPr lang="en-US" dirty="0" smtClean="0">
                <a:solidFill>
                  <a:srgbClr val="00B0F0"/>
                </a:solidFill>
              </a:rPr>
              <a:t>The goal is to put in place a process that will benefit present and future patient admissions.  </a:t>
            </a:r>
            <a:endParaRPr lang="en-US" dirty="0">
              <a:solidFill>
                <a:srgbClr val="00B0F0"/>
              </a:solidFill>
            </a:endParaRPr>
          </a:p>
        </p:txBody>
      </p:sp>
      <p:sp>
        <p:nvSpPr>
          <p:cNvPr id="4" name="Content Placeholder 3"/>
          <p:cNvSpPr>
            <a:spLocks noGrp="1"/>
          </p:cNvSpPr>
          <p:nvPr>
            <p:ph sz="half" idx="2"/>
          </p:nvPr>
        </p:nvSpPr>
        <p:spPr>
          <a:xfrm>
            <a:off x="5089970" y="1930401"/>
            <a:ext cx="4184034" cy="4110962"/>
          </a:xfrm>
        </p:spPr>
        <p:txBody>
          <a:bodyPr>
            <a:normAutofit/>
          </a:bodyPr>
          <a:lstStyle/>
          <a:p>
            <a:pPr>
              <a:buFont typeface="Wingdings" panose="05000000000000000000" pitchFamily="2" charset="2"/>
              <a:buChar char="Ø"/>
            </a:pPr>
            <a:r>
              <a:rPr lang="en-US" dirty="0" smtClean="0">
                <a:solidFill>
                  <a:srgbClr val="00B0F0"/>
                </a:solidFill>
              </a:rPr>
              <a:t>Eliminate Barriers such as non-compliant staff members and learn to manage difficult patients.</a:t>
            </a:r>
          </a:p>
          <a:p>
            <a:pPr>
              <a:buFont typeface="Wingdings" panose="05000000000000000000" pitchFamily="2" charset="2"/>
              <a:buChar char="Ø"/>
            </a:pPr>
            <a:r>
              <a:rPr lang="en-US" dirty="0" smtClean="0">
                <a:solidFill>
                  <a:srgbClr val="00B0F0"/>
                </a:solidFill>
              </a:rPr>
              <a:t>Inculcate customer service trainings as well as excerpt of admission process in new staff orientation sessions.</a:t>
            </a:r>
          </a:p>
          <a:p>
            <a:pPr>
              <a:buFont typeface="Wingdings" panose="05000000000000000000" pitchFamily="2" charset="2"/>
              <a:buChar char="Ø"/>
            </a:pPr>
            <a:r>
              <a:rPr lang="en-US" dirty="0" smtClean="0">
                <a:solidFill>
                  <a:srgbClr val="00B0F0"/>
                </a:solidFill>
              </a:rPr>
              <a:t>The overall project implementation should be in full force within a month. Process review should take place within 60 days.   </a:t>
            </a:r>
            <a:endParaRPr lang="en-US" dirty="0">
              <a:solidFill>
                <a:srgbClr val="00B0F0"/>
              </a:solidFill>
            </a:endParaRPr>
          </a:p>
        </p:txBody>
      </p:sp>
    </p:spTree>
    <p:extLst>
      <p:ext uri="{BB962C8B-B14F-4D97-AF65-F5344CB8AC3E}">
        <p14:creationId xmlns:p14="http://schemas.microsoft.com/office/powerpoint/2010/main" val="2498667583"/>
      </p:ext>
    </p:extLst>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2"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3">
                    <a:lumMod val="75000"/>
                  </a:schemeClr>
                </a:solidFill>
              </a:rPr>
              <a:t>Possible Cost and Potential Savings</a:t>
            </a:r>
            <a:endParaRPr lang="en-US" sz="4000" dirty="0">
              <a:solidFill>
                <a:schemeClr val="accent3">
                  <a:lumMod val="75000"/>
                </a:schemeClr>
              </a:solidFill>
            </a:endParaRPr>
          </a:p>
        </p:txBody>
      </p:sp>
      <p:sp>
        <p:nvSpPr>
          <p:cNvPr id="3" name="Content Placeholder 2"/>
          <p:cNvSpPr>
            <a:spLocks noGrp="1"/>
          </p:cNvSpPr>
          <p:nvPr>
            <p:ph sz="half" idx="1"/>
          </p:nvPr>
        </p:nvSpPr>
        <p:spPr>
          <a:xfrm>
            <a:off x="677334" y="1733266"/>
            <a:ext cx="4184035" cy="4885897"/>
          </a:xfrm>
        </p:spPr>
        <p:txBody>
          <a:bodyPr>
            <a:normAutofit/>
          </a:bodyPr>
          <a:lstStyle/>
          <a:p>
            <a:pPr>
              <a:buFont typeface="Wingdings" panose="05000000000000000000" pitchFamily="2" charset="2"/>
              <a:buChar char="v"/>
            </a:pPr>
            <a:r>
              <a:rPr lang="en-US" sz="2000" dirty="0" smtClean="0">
                <a:solidFill>
                  <a:srgbClr val="00B0F0"/>
                </a:solidFill>
              </a:rPr>
              <a:t>Rehab facility: 50 staff members.</a:t>
            </a:r>
          </a:p>
          <a:p>
            <a:pPr>
              <a:buFont typeface="Wingdings" panose="05000000000000000000" pitchFamily="2" charset="2"/>
              <a:buChar char="v"/>
            </a:pPr>
            <a:r>
              <a:rPr lang="en-US" sz="2000" dirty="0" smtClean="0">
                <a:solidFill>
                  <a:srgbClr val="00B0F0"/>
                </a:solidFill>
              </a:rPr>
              <a:t>8-hour work shift: Full-time, part-time, and per diem employees.</a:t>
            </a:r>
          </a:p>
          <a:p>
            <a:pPr>
              <a:buFont typeface="Wingdings" panose="05000000000000000000" pitchFamily="2" charset="2"/>
              <a:buChar char="v"/>
            </a:pPr>
            <a:r>
              <a:rPr lang="en-US" sz="2000" dirty="0" smtClean="0">
                <a:solidFill>
                  <a:srgbClr val="00B0F0"/>
                </a:solidFill>
              </a:rPr>
              <a:t>If a customer service specialist is enlisted, the facility will provide available resources to cover fees and printed literature.</a:t>
            </a:r>
          </a:p>
          <a:p>
            <a:pPr>
              <a:buFont typeface="Wingdings" panose="05000000000000000000" pitchFamily="2" charset="2"/>
              <a:buChar char="v"/>
            </a:pPr>
            <a:r>
              <a:rPr lang="en-US" sz="2000" dirty="0">
                <a:solidFill>
                  <a:srgbClr val="00B0F0"/>
                </a:solidFill>
              </a:rPr>
              <a:t>C</a:t>
            </a:r>
            <a:r>
              <a:rPr lang="en-US" sz="2000" dirty="0" smtClean="0">
                <a:solidFill>
                  <a:srgbClr val="00B0F0"/>
                </a:solidFill>
              </a:rPr>
              <a:t>ustomer service training with staff members: 2 to 5 days.</a:t>
            </a:r>
          </a:p>
          <a:p>
            <a:pPr>
              <a:buFont typeface="Wingdings" panose="05000000000000000000" pitchFamily="2" charset="2"/>
              <a:buChar char="v"/>
            </a:pPr>
            <a:endParaRPr lang="en-US" sz="2000" dirty="0" smtClean="0">
              <a:solidFill>
                <a:srgbClr val="00B0F0"/>
              </a:solidFill>
            </a:endParaRPr>
          </a:p>
          <a:p>
            <a:pPr>
              <a:buFont typeface="Wingdings" panose="05000000000000000000" pitchFamily="2" charset="2"/>
              <a:buChar char="v"/>
            </a:pPr>
            <a:endParaRPr lang="en-US" dirty="0"/>
          </a:p>
        </p:txBody>
      </p:sp>
      <p:sp>
        <p:nvSpPr>
          <p:cNvPr id="4" name="Content Placeholder 3"/>
          <p:cNvSpPr>
            <a:spLocks noGrp="1"/>
          </p:cNvSpPr>
          <p:nvPr>
            <p:ph sz="half" idx="2"/>
          </p:nvPr>
        </p:nvSpPr>
        <p:spPr>
          <a:xfrm>
            <a:off x="5089970" y="1733266"/>
            <a:ext cx="4184034" cy="4308097"/>
          </a:xfrm>
        </p:spPr>
        <p:txBody>
          <a:bodyPr>
            <a:noAutofit/>
          </a:bodyPr>
          <a:lstStyle/>
          <a:p>
            <a:pPr>
              <a:buFont typeface="Wingdings" panose="05000000000000000000" pitchFamily="2" charset="2"/>
              <a:buChar char="v"/>
            </a:pPr>
            <a:r>
              <a:rPr lang="en-US" sz="2000" dirty="0">
                <a:solidFill>
                  <a:srgbClr val="00B0F0"/>
                </a:solidFill>
              </a:rPr>
              <a:t>Average training cost suggested and approved by the administrator: $ 5, 000 to $ 15, 000</a:t>
            </a:r>
            <a:r>
              <a:rPr lang="en-US" sz="2000" dirty="0" smtClean="0">
                <a:solidFill>
                  <a:srgbClr val="00B0F0"/>
                </a:solidFill>
              </a:rPr>
              <a:t>.</a:t>
            </a:r>
          </a:p>
          <a:p>
            <a:pPr>
              <a:buFont typeface="Wingdings" panose="05000000000000000000" pitchFamily="2" charset="2"/>
              <a:buChar char="v"/>
            </a:pPr>
            <a:r>
              <a:rPr lang="en-US" sz="2000" dirty="0" smtClean="0">
                <a:solidFill>
                  <a:srgbClr val="00B0F0"/>
                </a:solidFill>
              </a:rPr>
              <a:t>Training to take place during the daytime work hours where most staff members are present. </a:t>
            </a:r>
          </a:p>
          <a:p>
            <a:pPr>
              <a:buFont typeface="Wingdings" panose="05000000000000000000" pitchFamily="2" charset="2"/>
              <a:buChar char="v"/>
            </a:pPr>
            <a:r>
              <a:rPr lang="en-US" sz="2000" dirty="0" smtClean="0">
                <a:solidFill>
                  <a:srgbClr val="00B0F0"/>
                </a:solidFill>
              </a:rPr>
              <a:t>The rehab facility has a computerized electronic system with a projector which helps save costs.</a:t>
            </a:r>
          </a:p>
          <a:p>
            <a:pPr>
              <a:buFont typeface="Wingdings" panose="05000000000000000000" pitchFamily="2" charset="2"/>
              <a:buChar char="v"/>
            </a:pPr>
            <a:r>
              <a:rPr lang="en-US" sz="2000" dirty="0" smtClean="0">
                <a:solidFill>
                  <a:srgbClr val="00B0F0"/>
                </a:solidFill>
              </a:rPr>
              <a:t>Facility department staff readily available on site.  </a:t>
            </a:r>
            <a:endParaRPr lang="en-US" sz="2000" dirty="0">
              <a:solidFill>
                <a:srgbClr val="00B0F0"/>
              </a:solidFill>
            </a:endParaRPr>
          </a:p>
        </p:txBody>
      </p:sp>
    </p:spTree>
    <p:extLst>
      <p:ext uri="{BB962C8B-B14F-4D97-AF65-F5344CB8AC3E}">
        <p14:creationId xmlns:p14="http://schemas.microsoft.com/office/powerpoint/2010/main" val="2461792010"/>
      </p:ext>
    </p:extLst>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2"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accent3">
                    <a:lumMod val="75000"/>
                  </a:schemeClr>
                </a:solidFill>
              </a:rPr>
              <a:t>Outcome Evaluation</a:t>
            </a:r>
            <a:endParaRPr lang="en-US" sz="5400" dirty="0">
              <a:solidFill>
                <a:schemeClr val="accent3">
                  <a:lumMod val="75000"/>
                </a:schemeClr>
              </a:solidFill>
            </a:endParaRPr>
          </a:p>
        </p:txBody>
      </p:sp>
      <p:sp>
        <p:nvSpPr>
          <p:cNvPr id="3" name="Content Placeholder 2"/>
          <p:cNvSpPr>
            <a:spLocks noGrp="1"/>
          </p:cNvSpPr>
          <p:nvPr>
            <p:ph sz="half" idx="1"/>
          </p:nvPr>
        </p:nvSpPr>
        <p:spPr>
          <a:xfrm>
            <a:off x="677334" y="1555845"/>
            <a:ext cx="4184035" cy="4926842"/>
          </a:xfrm>
        </p:spPr>
        <p:txBody>
          <a:bodyPr>
            <a:noAutofit/>
          </a:bodyPr>
          <a:lstStyle/>
          <a:p>
            <a:pPr>
              <a:buFont typeface="Wingdings" panose="05000000000000000000" pitchFamily="2" charset="2"/>
              <a:buChar char="v"/>
            </a:pPr>
            <a:r>
              <a:rPr lang="en-US" dirty="0" smtClean="0">
                <a:solidFill>
                  <a:srgbClr val="00B0F0"/>
                </a:solidFill>
              </a:rPr>
              <a:t>“Evaluation of the change includes impact to patient outcomes, provider practice, and the cost effectiveness of the practice” </a:t>
            </a:r>
            <a:r>
              <a:rPr lang="en-US" sz="1400" dirty="0" smtClean="0">
                <a:solidFill>
                  <a:schemeClr val="accent3">
                    <a:lumMod val="75000"/>
                  </a:schemeClr>
                </a:solidFill>
              </a:rPr>
              <a:t>(Sherwood &amp; </a:t>
            </a:r>
            <a:r>
              <a:rPr lang="en-US" sz="1400" dirty="0" err="1" smtClean="0">
                <a:solidFill>
                  <a:schemeClr val="accent3">
                    <a:lumMod val="75000"/>
                  </a:schemeClr>
                </a:solidFill>
              </a:rPr>
              <a:t>Barnsteiner</a:t>
            </a:r>
            <a:r>
              <a:rPr lang="en-US" sz="1400" dirty="0" smtClean="0">
                <a:solidFill>
                  <a:schemeClr val="accent3">
                    <a:lumMod val="75000"/>
                  </a:schemeClr>
                </a:solidFill>
              </a:rPr>
              <a:t>, 2012, p. 137).</a:t>
            </a:r>
          </a:p>
          <a:p>
            <a:pPr>
              <a:buFont typeface="Wingdings" panose="05000000000000000000" pitchFamily="2" charset="2"/>
              <a:buChar char="v"/>
            </a:pPr>
            <a:r>
              <a:rPr lang="en-US" dirty="0" smtClean="0">
                <a:solidFill>
                  <a:srgbClr val="00B0F0"/>
                </a:solidFill>
              </a:rPr>
              <a:t>Conduct survey questionnaire and computerized surveys with patients. </a:t>
            </a:r>
          </a:p>
          <a:p>
            <a:pPr>
              <a:buFont typeface="Wingdings" panose="05000000000000000000" pitchFamily="2" charset="2"/>
              <a:buChar char="v"/>
            </a:pPr>
            <a:r>
              <a:rPr lang="en-US" dirty="0" smtClean="0">
                <a:solidFill>
                  <a:srgbClr val="00B0F0"/>
                </a:solidFill>
              </a:rPr>
              <a:t>Survey conducted by non-clinical staff or a clinical liaison or admission’s coordinator. </a:t>
            </a:r>
          </a:p>
          <a:p>
            <a:pPr>
              <a:buFont typeface="Wingdings" panose="05000000000000000000" pitchFamily="2" charset="2"/>
              <a:buChar char="v"/>
            </a:pPr>
            <a:r>
              <a:rPr lang="en-US" dirty="0" smtClean="0">
                <a:solidFill>
                  <a:srgbClr val="00B0F0"/>
                </a:solidFill>
              </a:rPr>
              <a:t>Questions include: Where you greeted by staff members upon arrival? How quickly were you greeted by staff members on arrival? </a:t>
            </a:r>
            <a:endParaRPr lang="en-US" dirty="0">
              <a:solidFill>
                <a:srgbClr val="00B0F0"/>
              </a:solidFill>
            </a:endParaRPr>
          </a:p>
        </p:txBody>
      </p:sp>
      <p:sp>
        <p:nvSpPr>
          <p:cNvPr id="4" name="Content Placeholder 3"/>
          <p:cNvSpPr>
            <a:spLocks noGrp="1"/>
          </p:cNvSpPr>
          <p:nvPr>
            <p:ph sz="half" idx="2"/>
          </p:nvPr>
        </p:nvSpPr>
        <p:spPr>
          <a:xfrm>
            <a:off x="5089970" y="1651379"/>
            <a:ext cx="4184034" cy="4694830"/>
          </a:xfrm>
        </p:spPr>
        <p:txBody>
          <a:bodyPr>
            <a:normAutofit lnSpcReduction="10000"/>
          </a:bodyPr>
          <a:lstStyle/>
          <a:p>
            <a:pPr>
              <a:buFont typeface="Wingdings" panose="05000000000000000000" pitchFamily="2" charset="2"/>
              <a:buChar char="v"/>
            </a:pPr>
            <a:r>
              <a:rPr lang="en-US" dirty="0" smtClean="0">
                <a:solidFill>
                  <a:srgbClr val="00B0F0"/>
                </a:solidFill>
              </a:rPr>
              <a:t>Did staff members identify themselves upon greeting? Were you taken to your room in a timely fashion? Did staff assess your immediate needs and symptoms on arrival? </a:t>
            </a:r>
          </a:p>
          <a:p>
            <a:pPr>
              <a:buFont typeface="Wingdings" panose="05000000000000000000" pitchFamily="2" charset="2"/>
              <a:buChar char="v"/>
            </a:pPr>
            <a:r>
              <a:rPr lang="en-US" dirty="0" smtClean="0">
                <a:solidFill>
                  <a:srgbClr val="00B0F0"/>
                </a:solidFill>
              </a:rPr>
              <a:t>Data to be collected within a month span for three months to obtain enough survey samples of patients and to allow review of processes and implementation of new processes as needed.  </a:t>
            </a:r>
          </a:p>
          <a:p>
            <a:pPr>
              <a:buFont typeface="Wingdings" panose="05000000000000000000" pitchFamily="2" charset="2"/>
              <a:buChar char="v"/>
            </a:pPr>
            <a:r>
              <a:rPr lang="en-US" dirty="0" smtClean="0">
                <a:solidFill>
                  <a:srgbClr val="00B0F0"/>
                </a:solidFill>
              </a:rPr>
              <a:t>The success of the plan would be assessed through the percentage of favorable feedbacks obtained from patients of the admission process.</a:t>
            </a:r>
            <a:r>
              <a:rPr lang="en-US" dirty="0" smtClean="0"/>
              <a:t> </a:t>
            </a:r>
            <a:endParaRPr lang="en-US" dirty="0"/>
          </a:p>
        </p:txBody>
      </p:sp>
    </p:spTree>
    <p:extLst>
      <p:ext uri="{BB962C8B-B14F-4D97-AF65-F5344CB8AC3E}">
        <p14:creationId xmlns:p14="http://schemas.microsoft.com/office/powerpoint/2010/main" val="3604909702"/>
      </p:ext>
    </p:extLst>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2"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accent3">
                    <a:lumMod val="75000"/>
                  </a:schemeClr>
                </a:solidFill>
              </a:rPr>
              <a:t>Conclusion</a:t>
            </a:r>
            <a:endParaRPr lang="en-US" sz="5400" dirty="0">
              <a:solidFill>
                <a:schemeClr val="accent3">
                  <a:lumMod val="75000"/>
                </a:schemeClr>
              </a:solidFill>
            </a:endParaRPr>
          </a:p>
        </p:txBody>
      </p:sp>
      <p:sp>
        <p:nvSpPr>
          <p:cNvPr id="3" name="Content Placeholder 2"/>
          <p:cNvSpPr>
            <a:spLocks noGrp="1"/>
          </p:cNvSpPr>
          <p:nvPr>
            <p:ph idx="1"/>
          </p:nvPr>
        </p:nvSpPr>
        <p:spPr>
          <a:xfrm>
            <a:off x="677334" y="1930401"/>
            <a:ext cx="8596668" cy="4456752"/>
          </a:xfrm>
        </p:spPr>
        <p:txBody>
          <a:bodyPr>
            <a:noAutofit/>
          </a:bodyPr>
          <a:lstStyle/>
          <a:p>
            <a:pPr marL="0" indent="0">
              <a:buNone/>
            </a:pPr>
            <a:r>
              <a:rPr lang="en-US" sz="2400" dirty="0" smtClean="0">
                <a:solidFill>
                  <a:srgbClr val="00B0F0"/>
                </a:solidFill>
              </a:rPr>
              <a:t>“Any company, large or small, is in the business of serving customers. Without customers, any business, no matter how sophisticated or unusual its product, will fail” (Lauer, 2002, p. 26).  MJ did not feel welcomed at the rehabilitation facility and despite the pain at her hip, she could not be talked into staying and receiving the care the facility offered.  It is the duty and the responsibility of an organization to ensure that such occurrences are prevented by staying at the forefront of the organization’s system improvement strategies to enhance positive customer experience for both present and future patient admissions.  </a:t>
            </a:r>
            <a:endParaRPr lang="en-US" sz="2400" dirty="0">
              <a:solidFill>
                <a:srgbClr val="00B0F0"/>
              </a:solidFill>
            </a:endParaRPr>
          </a:p>
        </p:txBody>
      </p:sp>
    </p:spTree>
    <p:extLst>
      <p:ext uri="{BB962C8B-B14F-4D97-AF65-F5344CB8AC3E}">
        <p14:creationId xmlns:p14="http://schemas.microsoft.com/office/powerpoint/2010/main" val="3333813359"/>
      </p:ext>
    </p:extLst>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2"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accent3">
                    <a:lumMod val="75000"/>
                  </a:schemeClr>
                </a:solidFill>
              </a:rPr>
              <a:t>References</a:t>
            </a:r>
            <a:endParaRPr lang="en-US" sz="5400" dirty="0">
              <a:solidFill>
                <a:schemeClr val="accent3">
                  <a:lumMod val="75000"/>
                </a:schemeClr>
              </a:solidFill>
            </a:endParaRPr>
          </a:p>
        </p:txBody>
      </p:sp>
      <p:sp>
        <p:nvSpPr>
          <p:cNvPr id="3" name="Content Placeholder 2"/>
          <p:cNvSpPr>
            <a:spLocks noGrp="1"/>
          </p:cNvSpPr>
          <p:nvPr>
            <p:ph idx="1"/>
          </p:nvPr>
        </p:nvSpPr>
        <p:spPr>
          <a:xfrm>
            <a:off x="677334" y="1774209"/>
            <a:ext cx="8596668" cy="4544704"/>
          </a:xfrm>
        </p:spPr>
        <p:txBody>
          <a:bodyPr/>
          <a:lstStyle/>
          <a:p>
            <a:pPr>
              <a:buFont typeface="Wingdings" panose="05000000000000000000" pitchFamily="2" charset="2"/>
              <a:buChar char="v"/>
            </a:pPr>
            <a:r>
              <a:rPr lang="en-US" sz="2000" dirty="0">
                <a:solidFill>
                  <a:srgbClr val="00B0F0"/>
                </a:solidFill>
              </a:rPr>
              <a:t>Lauer, C. S. (2002). Keep it simple: give good service. </a:t>
            </a:r>
            <a:r>
              <a:rPr lang="en-US" sz="2000" i="1" dirty="0">
                <a:solidFill>
                  <a:srgbClr val="00B0F0"/>
                </a:solidFill>
              </a:rPr>
              <a:t>Modern Healthcare, 32(</a:t>
            </a:r>
            <a:r>
              <a:rPr lang="en-US" sz="2000" dirty="0">
                <a:solidFill>
                  <a:srgbClr val="00B0F0"/>
                </a:solidFill>
              </a:rPr>
              <a:t>31), 26.</a:t>
            </a:r>
          </a:p>
          <a:p>
            <a:pPr>
              <a:buFont typeface="Wingdings" panose="05000000000000000000" pitchFamily="2" charset="2"/>
              <a:buChar char="v"/>
            </a:pPr>
            <a:r>
              <a:rPr lang="en-US" sz="2000" dirty="0" err="1" smtClean="0">
                <a:solidFill>
                  <a:srgbClr val="00B0F0"/>
                </a:solidFill>
              </a:rPr>
              <a:t>Pui-Mun</a:t>
            </a:r>
            <a:r>
              <a:rPr lang="en-US" sz="2000" dirty="0">
                <a:solidFill>
                  <a:srgbClr val="00B0F0"/>
                </a:solidFill>
              </a:rPr>
              <a:t>, L., </a:t>
            </a:r>
            <a:r>
              <a:rPr lang="en-US" sz="2000" dirty="0" err="1">
                <a:solidFill>
                  <a:srgbClr val="00B0F0"/>
                </a:solidFill>
              </a:rPr>
              <a:t>PohWah</a:t>
            </a:r>
            <a:r>
              <a:rPr lang="en-US" sz="2000" dirty="0">
                <a:solidFill>
                  <a:srgbClr val="00B0F0"/>
                </a:solidFill>
              </a:rPr>
              <a:t>, K., &amp; </a:t>
            </a:r>
            <a:r>
              <a:rPr lang="en-US" sz="2000" dirty="0" err="1">
                <a:solidFill>
                  <a:srgbClr val="00B0F0"/>
                </a:solidFill>
              </a:rPr>
              <a:t>Dhanjoo</a:t>
            </a:r>
            <a:r>
              <a:rPr lang="en-US" sz="2000" dirty="0">
                <a:solidFill>
                  <a:srgbClr val="00B0F0"/>
                </a:solidFill>
              </a:rPr>
              <a:t> N., G. (2006). Impact of deficient healthcare service quality. </a:t>
            </a:r>
            <a:r>
              <a:rPr lang="en-US" sz="2000" i="1" dirty="0">
                <a:solidFill>
                  <a:srgbClr val="00B0F0"/>
                </a:solidFill>
              </a:rPr>
              <a:t>TQM Magazine, 18(</a:t>
            </a:r>
            <a:r>
              <a:rPr lang="en-US" sz="2000" dirty="0">
                <a:solidFill>
                  <a:srgbClr val="00B0F0"/>
                </a:solidFill>
              </a:rPr>
              <a:t>6), 563. </a:t>
            </a:r>
            <a:endParaRPr lang="en-US" sz="2000" dirty="0" smtClean="0">
              <a:solidFill>
                <a:srgbClr val="00B0F0"/>
              </a:solidFill>
            </a:endParaRPr>
          </a:p>
          <a:p>
            <a:pPr>
              <a:buFont typeface="Wingdings" panose="05000000000000000000" pitchFamily="2" charset="2"/>
              <a:buChar char="v"/>
            </a:pPr>
            <a:r>
              <a:rPr lang="en-US" sz="2000" dirty="0">
                <a:solidFill>
                  <a:srgbClr val="00B0F0"/>
                </a:solidFill>
              </a:rPr>
              <a:t>Quigley, D. D., Wiseman, S. H., &amp; Farley, D. (2007). Improving performance for health plan customer service: a case study of a successful CAHPS quality improvement intervention retrieved from: https://cahps.ahrq.gov/quality-improvement/reports-and-case-studies/ExecSummcaseplancustsvce-RAND7607.pdf. </a:t>
            </a:r>
            <a:endParaRPr lang="en-US" sz="2000" dirty="0" smtClean="0">
              <a:solidFill>
                <a:srgbClr val="00B0F0"/>
              </a:solidFill>
            </a:endParaRPr>
          </a:p>
          <a:p>
            <a:pPr>
              <a:buFont typeface="Wingdings" panose="05000000000000000000" pitchFamily="2" charset="2"/>
              <a:buChar char="v"/>
            </a:pPr>
            <a:r>
              <a:rPr lang="en-US" sz="2000" dirty="0">
                <a:solidFill>
                  <a:srgbClr val="00B0F0"/>
                </a:solidFill>
              </a:rPr>
              <a:t>Sherwood, G. &amp; </a:t>
            </a:r>
            <a:r>
              <a:rPr lang="en-US" sz="2000" dirty="0" err="1">
                <a:solidFill>
                  <a:srgbClr val="00B0F0"/>
                </a:solidFill>
              </a:rPr>
              <a:t>Barnsteiner</a:t>
            </a:r>
            <a:r>
              <a:rPr lang="en-US" sz="2000" dirty="0">
                <a:solidFill>
                  <a:srgbClr val="00B0F0"/>
                </a:solidFill>
              </a:rPr>
              <a:t>, J. (2012). </a:t>
            </a:r>
            <a:r>
              <a:rPr lang="en-US" sz="2000" i="1" dirty="0">
                <a:solidFill>
                  <a:srgbClr val="00B0F0"/>
                </a:solidFill>
              </a:rPr>
              <a:t>Quality and Safety in Nursing: a competency approach to improving outcomes</a:t>
            </a:r>
            <a:r>
              <a:rPr lang="en-US" sz="2000" dirty="0">
                <a:solidFill>
                  <a:srgbClr val="00B0F0"/>
                </a:solidFill>
              </a:rPr>
              <a:t>. </a:t>
            </a:r>
            <a:r>
              <a:rPr lang="en-US" sz="2000" dirty="0" err="1">
                <a:solidFill>
                  <a:srgbClr val="00B0F0"/>
                </a:solidFill>
              </a:rPr>
              <a:t>Chichester</a:t>
            </a:r>
            <a:r>
              <a:rPr lang="en-US" sz="2000" dirty="0">
                <a:solidFill>
                  <a:srgbClr val="00B0F0"/>
                </a:solidFill>
              </a:rPr>
              <a:t>, West Sussex: John Wiley &amp; Sons, Inc.</a:t>
            </a:r>
            <a:endParaRPr lang="en-US" sz="2000" dirty="0" smtClean="0">
              <a:solidFill>
                <a:srgbClr val="00B0F0"/>
              </a:solidFill>
            </a:endParaRP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314715220"/>
      </p:ext>
    </p:extLst>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2"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7730"/>
            <a:ext cx="8596668" cy="1017431"/>
          </a:xfrm>
        </p:spPr>
        <p:txBody>
          <a:bodyPr>
            <a:noAutofit/>
          </a:bodyPr>
          <a:lstStyle/>
          <a:p>
            <a:pPr algn="ctr"/>
            <a:r>
              <a:rPr lang="en-US" sz="5400" dirty="0" smtClean="0">
                <a:solidFill>
                  <a:schemeClr val="accent3">
                    <a:lumMod val="75000"/>
                  </a:schemeClr>
                </a:solidFill>
              </a:rPr>
              <a:t>Scenario</a:t>
            </a:r>
            <a:endParaRPr lang="en-US" sz="5400" dirty="0">
              <a:solidFill>
                <a:schemeClr val="accent3">
                  <a:lumMod val="75000"/>
                </a:schemeClr>
              </a:solidFill>
            </a:endParaRPr>
          </a:p>
        </p:txBody>
      </p:sp>
      <p:sp>
        <p:nvSpPr>
          <p:cNvPr id="3" name="Content Placeholder 2"/>
          <p:cNvSpPr>
            <a:spLocks noGrp="1"/>
          </p:cNvSpPr>
          <p:nvPr>
            <p:ph idx="1"/>
          </p:nvPr>
        </p:nvSpPr>
        <p:spPr>
          <a:xfrm>
            <a:off x="677334" y="1931831"/>
            <a:ext cx="8596668" cy="4109531"/>
          </a:xfrm>
        </p:spPr>
        <p:txBody>
          <a:bodyPr>
            <a:normAutofit/>
          </a:bodyPr>
          <a:lstStyle/>
          <a:p>
            <a:pPr marL="0" indent="0">
              <a:buNone/>
            </a:pPr>
            <a:r>
              <a:rPr lang="en-US" sz="2000" dirty="0" smtClean="0">
                <a:solidFill>
                  <a:srgbClr val="00B0F0"/>
                </a:solidFill>
              </a:rPr>
              <a:t>MJ is a 48 year-old woman who comes to a 90-bed rehabilitation facility after a hip surgery 2 days ago.  She is lying on a stretcher accompanied by two paramedics who parked the stretcher at the nursing station, awaiting to be directed to the patient’s room.  After about 5 minutes, a staff member finally directs them to MJ ’s room.  It’s the early evening; MJ is tired of the long trip from the hospital to the rehab and is starting to feel pain at her hip.  She was given a pain pill prior to leaving the hospital; it has been over 4 hours.  After being transferred to her bed, MJ reports that it took over 30 to 45 minutes for a staff member to visit her.  She was angry and at this time in excruciating pain.  She wishes to leave this facility as soon as possible.  She calls her best friend to pick her up.</a:t>
            </a:r>
            <a:endParaRPr lang="en-US" sz="2000" dirty="0">
              <a:solidFill>
                <a:srgbClr val="00B0F0"/>
              </a:solidFill>
            </a:endParaRPr>
          </a:p>
        </p:txBody>
      </p:sp>
    </p:spTree>
    <p:extLst>
      <p:ext uri="{BB962C8B-B14F-4D97-AF65-F5344CB8AC3E}">
        <p14:creationId xmlns:p14="http://schemas.microsoft.com/office/powerpoint/2010/main" val="2995696568"/>
      </p:ext>
    </p:extLst>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2"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solidFill>
                  <a:schemeClr val="accent3">
                    <a:lumMod val="75000"/>
                  </a:schemeClr>
                </a:solidFill>
              </a:rPr>
              <a:t>Significance</a:t>
            </a:r>
            <a:r>
              <a:rPr lang="en-US" sz="4400" dirty="0">
                <a:solidFill>
                  <a:schemeClr val="accent3">
                    <a:lumMod val="75000"/>
                  </a:schemeClr>
                </a:solidFill>
              </a:rPr>
              <a:t> of the </a:t>
            </a:r>
            <a:r>
              <a:rPr lang="en-US" sz="4800" dirty="0" smtClean="0">
                <a:solidFill>
                  <a:schemeClr val="accent3">
                    <a:lumMod val="75000"/>
                  </a:schemeClr>
                </a:solidFill>
              </a:rPr>
              <a:t>Problem</a:t>
            </a:r>
            <a:endParaRPr lang="en-US" sz="4800" dirty="0">
              <a:solidFill>
                <a:schemeClr val="accent3">
                  <a:lumMod val="75000"/>
                </a:schemeClr>
              </a:solidFill>
            </a:endParaRPr>
          </a:p>
        </p:txBody>
      </p:sp>
      <p:sp>
        <p:nvSpPr>
          <p:cNvPr id="3" name="Content Placeholder 2"/>
          <p:cNvSpPr>
            <a:spLocks noGrp="1"/>
          </p:cNvSpPr>
          <p:nvPr>
            <p:ph sz="half" idx="1"/>
          </p:nvPr>
        </p:nvSpPr>
        <p:spPr>
          <a:xfrm>
            <a:off x="677334" y="1930400"/>
            <a:ext cx="4184035" cy="4320275"/>
          </a:xfrm>
        </p:spPr>
        <p:txBody>
          <a:bodyPr>
            <a:normAutofit lnSpcReduction="10000"/>
          </a:bodyPr>
          <a:lstStyle/>
          <a:p>
            <a:pPr>
              <a:buFont typeface="Wingdings" panose="05000000000000000000" pitchFamily="2" charset="2"/>
              <a:buChar char="v"/>
            </a:pPr>
            <a:r>
              <a:rPr lang="en-US" dirty="0" smtClean="0">
                <a:solidFill>
                  <a:srgbClr val="00B0F0"/>
                </a:solidFill>
              </a:rPr>
              <a:t>Providing quality customer service is at the core of any organization who chooses to provide service to a community.</a:t>
            </a:r>
          </a:p>
          <a:p>
            <a:pPr>
              <a:buFont typeface="Wingdings" panose="05000000000000000000" pitchFamily="2" charset="2"/>
              <a:buChar char="v"/>
            </a:pPr>
            <a:r>
              <a:rPr lang="en-US" dirty="0" smtClean="0">
                <a:solidFill>
                  <a:srgbClr val="00B0F0"/>
                </a:solidFill>
              </a:rPr>
              <a:t>Customers drive the rise or fall of profits of an organization.</a:t>
            </a:r>
          </a:p>
          <a:p>
            <a:pPr>
              <a:buFont typeface="Wingdings" panose="05000000000000000000" pitchFamily="2" charset="2"/>
              <a:buChar char="v"/>
            </a:pPr>
            <a:r>
              <a:rPr lang="en-US" dirty="0" smtClean="0">
                <a:solidFill>
                  <a:srgbClr val="00B0F0"/>
                </a:solidFill>
              </a:rPr>
              <a:t>Customers provide the best mode of publicity for any service. </a:t>
            </a:r>
          </a:p>
          <a:p>
            <a:pPr>
              <a:buFont typeface="Wingdings" panose="05000000000000000000" pitchFamily="2" charset="2"/>
              <a:buChar char="v"/>
            </a:pPr>
            <a:r>
              <a:rPr lang="en-US" dirty="0" smtClean="0">
                <a:solidFill>
                  <a:srgbClr val="00B0F0"/>
                </a:solidFill>
              </a:rPr>
              <a:t>When a customer is happy or satisfied with service, the word will spread.</a:t>
            </a:r>
          </a:p>
          <a:p>
            <a:pPr>
              <a:buFont typeface="Wingdings" panose="05000000000000000000" pitchFamily="2" charset="2"/>
              <a:buChar char="v"/>
            </a:pPr>
            <a:r>
              <a:rPr lang="en-US" dirty="0" smtClean="0">
                <a:solidFill>
                  <a:srgbClr val="00B0F0"/>
                </a:solidFill>
              </a:rPr>
              <a:t>A survey of dissatisfied customers at a hospital was conducted.  The results show: </a:t>
            </a:r>
            <a:endParaRPr lang="en-US" dirty="0">
              <a:solidFill>
                <a:srgbClr val="00B0F0"/>
              </a:solidFill>
            </a:endParaRPr>
          </a:p>
        </p:txBody>
      </p:sp>
      <p:sp>
        <p:nvSpPr>
          <p:cNvPr id="4" name="Content Placeholder 3"/>
          <p:cNvSpPr>
            <a:spLocks noGrp="1"/>
          </p:cNvSpPr>
          <p:nvPr>
            <p:ph sz="half" idx="2"/>
          </p:nvPr>
        </p:nvSpPr>
        <p:spPr>
          <a:xfrm>
            <a:off x="5089968" y="1930400"/>
            <a:ext cx="4184034" cy="4420515"/>
          </a:xfrm>
        </p:spPr>
        <p:txBody>
          <a:bodyPr>
            <a:normAutofit lnSpcReduction="10000"/>
          </a:bodyPr>
          <a:lstStyle/>
          <a:p>
            <a:pPr>
              <a:buFont typeface="Wingdings" panose="05000000000000000000" pitchFamily="2" charset="2"/>
              <a:buChar char="v"/>
            </a:pPr>
            <a:r>
              <a:rPr lang="en-US" dirty="0" smtClean="0">
                <a:solidFill>
                  <a:srgbClr val="00B0F0"/>
                </a:solidFill>
              </a:rPr>
              <a:t>For every 100 unhappy customers, about 70 will not seek the service of the organization.</a:t>
            </a:r>
          </a:p>
          <a:p>
            <a:pPr>
              <a:buFont typeface="Wingdings" panose="05000000000000000000" pitchFamily="2" charset="2"/>
              <a:buChar char="v"/>
            </a:pPr>
            <a:r>
              <a:rPr lang="en-US" dirty="0" smtClean="0">
                <a:solidFill>
                  <a:srgbClr val="00B0F0"/>
                </a:solidFill>
              </a:rPr>
              <a:t>For the same 100 unhappy customers, 75 will tell an average of nine family members and friends about their experience.  </a:t>
            </a:r>
          </a:p>
          <a:p>
            <a:pPr>
              <a:buFont typeface="Wingdings" panose="05000000000000000000" pitchFamily="2" charset="2"/>
              <a:buChar char="v"/>
            </a:pPr>
            <a:r>
              <a:rPr lang="en-US" dirty="0" smtClean="0">
                <a:solidFill>
                  <a:srgbClr val="00B0F0"/>
                </a:solidFill>
              </a:rPr>
              <a:t>Through word of mouth of these 75 unhappy customers, there’ll eventually be about 465 persons who could have been potential customers and will probably not seek the service of the organization.  </a:t>
            </a:r>
          </a:p>
          <a:p>
            <a:pPr marL="0" indent="0" algn="r">
              <a:buNone/>
            </a:pPr>
            <a:r>
              <a:rPr lang="en-US" sz="1300" dirty="0" smtClean="0">
                <a:solidFill>
                  <a:schemeClr val="accent4">
                    <a:lumMod val="75000"/>
                  </a:schemeClr>
                </a:solidFill>
              </a:rPr>
              <a:t> (</a:t>
            </a:r>
            <a:r>
              <a:rPr lang="fi-FI" sz="1300" dirty="0" smtClean="0">
                <a:solidFill>
                  <a:schemeClr val="accent4">
                    <a:lumMod val="75000"/>
                  </a:schemeClr>
                </a:solidFill>
              </a:rPr>
              <a:t>Pui-Mun</a:t>
            </a:r>
            <a:r>
              <a:rPr lang="fi-FI" sz="1300" dirty="0">
                <a:solidFill>
                  <a:schemeClr val="accent4">
                    <a:lumMod val="75000"/>
                  </a:schemeClr>
                </a:solidFill>
              </a:rPr>
              <a:t>, </a:t>
            </a:r>
            <a:r>
              <a:rPr lang="fi-FI" sz="1300" dirty="0" smtClean="0">
                <a:solidFill>
                  <a:schemeClr val="accent4">
                    <a:lumMod val="75000"/>
                  </a:schemeClr>
                </a:solidFill>
              </a:rPr>
              <a:t>PohWah, </a:t>
            </a:r>
            <a:r>
              <a:rPr lang="fi-FI" sz="1300" dirty="0">
                <a:solidFill>
                  <a:schemeClr val="accent4">
                    <a:lumMod val="75000"/>
                  </a:schemeClr>
                </a:solidFill>
              </a:rPr>
              <a:t>&amp; </a:t>
            </a:r>
            <a:r>
              <a:rPr lang="fi-FI" sz="1300" dirty="0" smtClean="0">
                <a:solidFill>
                  <a:schemeClr val="accent4">
                    <a:lumMod val="75000"/>
                  </a:schemeClr>
                </a:solidFill>
              </a:rPr>
              <a:t>Dhanjoo, </a:t>
            </a:r>
            <a:r>
              <a:rPr lang="en-US" sz="1300" dirty="0" smtClean="0">
                <a:solidFill>
                  <a:schemeClr val="accent4">
                    <a:lumMod val="75000"/>
                  </a:schemeClr>
                </a:solidFill>
              </a:rPr>
              <a:t> 2006, p. 567)</a:t>
            </a:r>
            <a:endParaRPr lang="en-US" sz="1300" dirty="0">
              <a:solidFill>
                <a:schemeClr val="accent4">
                  <a:lumMod val="75000"/>
                </a:schemeClr>
              </a:solidFill>
            </a:endParaRPr>
          </a:p>
          <a:p>
            <a:pPr>
              <a:buFont typeface="Wingdings" panose="05000000000000000000" pitchFamily="2" charset="2"/>
              <a:buChar char="v"/>
            </a:pPr>
            <a:endParaRPr lang="en-US" dirty="0">
              <a:solidFill>
                <a:schemeClr val="accent4">
                  <a:lumMod val="75000"/>
                </a:schemeClr>
              </a:solidFill>
            </a:endParaRPr>
          </a:p>
        </p:txBody>
      </p:sp>
    </p:spTree>
    <p:extLst>
      <p:ext uri="{BB962C8B-B14F-4D97-AF65-F5344CB8AC3E}">
        <p14:creationId xmlns:p14="http://schemas.microsoft.com/office/powerpoint/2010/main" val="1895646212"/>
      </p:ext>
    </p:extLst>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2"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accent3">
                    <a:lumMod val="75000"/>
                  </a:schemeClr>
                </a:solidFill>
              </a:rPr>
              <a:t>Baseline</a:t>
            </a:r>
            <a:r>
              <a:rPr lang="en-US" sz="4400" dirty="0" smtClean="0">
                <a:solidFill>
                  <a:schemeClr val="accent3">
                    <a:lumMod val="75000"/>
                  </a:schemeClr>
                </a:solidFill>
              </a:rPr>
              <a:t> Data</a:t>
            </a:r>
            <a:endParaRPr lang="en-US" sz="4400" dirty="0">
              <a:solidFill>
                <a:schemeClr val="accent3">
                  <a:lumMod val="75000"/>
                </a:schemeClr>
              </a:solidFill>
            </a:endParaRPr>
          </a:p>
        </p:txBody>
      </p:sp>
      <p:sp>
        <p:nvSpPr>
          <p:cNvPr id="3" name="Content Placeholder 2"/>
          <p:cNvSpPr>
            <a:spLocks noGrp="1"/>
          </p:cNvSpPr>
          <p:nvPr>
            <p:ph idx="1"/>
          </p:nvPr>
        </p:nvSpPr>
        <p:spPr>
          <a:xfrm>
            <a:off x="677334" y="2021983"/>
            <a:ext cx="8596668" cy="4430332"/>
          </a:xfrm>
        </p:spPr>
        <p:txBody>
          <a:bodyPr>
            <a:normAutofit fontScale="62500" lnSpcReduction="20000"/>
          </a:bodyPr>
          <a:lstStyle/>
          <a:p>
            <a:pPr>
              <a:buFont typeface="Wingdings" panose="05000000000000000000" pitchFamily="2" charset="2"/>
              <a:buChar char="v"/>
            </a:pPr>
            <a:r>
              <a:rPr lang="en-US" sz="3400" dirty="0" smtClean="0">
                <a:solidFill>
                  <a:srgbClr val="00B0F0"/>
                </a:solidFill>
              </a:rPr>
              <a:t>The data above was collected through a questionnaire survey of a sample of 400 people from 13 hospitals in Singapore.</a:t>
            </a:r>
          </a:p>
          <a:p>
            <a:pPr>
              <a:buFont typeface="Wingdings" panose="05000000000000000000" pitchFamily="2" charset="2"/>
              <a:buChar char="v"/>
            </a:pPr>
            <a:r>
              <a:rPr lang="en-US" sz="3400" dirty="0" smtClean="0">
                <a:solidFill>
                  <a:srgbClr val="00B0F0"/>
                </a:solidFill>
              </a:rPr>
              <a:t>A group of interviewers conducted this survey to clarify any questions participants may have.  </a:t>
            </a:r>
          </a:p>
          <a:p>
            <a:pPr>
              <a:buFont typeface="Wingdings" panose="05000000000000000000" pitchFamily="2" charset="2"/>
              <a:buChar char="v"/>
            </a:pPr>
            <a:r>
              <a:rPr lang="en-US" sz="3400" dirty="0" smtClean="0">
                <a:solidFill>
                  <a:srgbClr val="00B0F0"/>
                </a:solidFill>
              </a:rPr>
              <a:t>Questions range on a scale of one to five in likeness.</a:t>
            </a:r>
          </a:p>
          <a:p>
            <a:pPr>
              <a:buFont typeface="Wingdings" panose="05000000000000000000" pitchFamily="2" charset="2"/>
              <a:buChar char="v"/>
            </a:pPr>
            <a:r>
              <a:rPr lang="en-US" sz="3400" dirty="0" smtClean="0">
                <a:solidFill>
                  <a:srgbClr val="00B0F0"/>
                </a:solidFill>
              </a:rPr>
              <a:t>A hypothetical potential percentage of customer loss as well as new customers was generated to focus on the negative aspect of customer service in hospitals.</a:t>
            </a:r>
          </a:p>
          <a:p>
            <a:pPr>
              <a:buFont typeface="Wingdings" panose="05000000000000000000" pitchFamily="2" charset="2"/>
              <a:buChar char="v"/>
            </a:pPr>
            <a:r>
              <a:rPr lang="en-US" sz="3400" dirty="0" smtClean="0">
                <a:solidFill>
                  <a:srgbClr val="00B0F0"/>
                </a:solidFill>
              </a:rPr>
              <a:t>The lifespan of the study was not provided.</a:t>
            </a:r>
          </a:p>
          <a:p>
            <a:pPr marL="0" indent="0">
              <a:buNone/>
            </a:pPr>
            <a:endParaRPr lang="en-US" sz="3400" dirty="0">
              <a:solidFill>
                <a:srgbClr val="00B0F0"/>
              </a:solidFill>
            </a:endParaRPr>
          </a:p>
          <a:p>
            <a:pPr marL="0" indent="0">
              <a:buNone/>
            </a:pPr>
            <a:r>
              <a:rPr lang="en-US" sz="3400" dirty="0" smtClean="0"/>
              <a:t>				</a:t>
            </a:r>
            <a:r>
              <a:rPr lang="en-US" sz="3400" dirty="0"/>
              <a:t>	</a:t>
            </a:r>
            <a:endParaRPr lang="en-US" sz="3400" dirty="0" smtClean="0"/>
          </a:p>
          <a:p>
            <a:pPr marL="0" indent="0" algn="r">
              <a:buNone/>
            </a:pPr>
            <a:r>
              <a:rPr lang="en-US" dirty="0"/>
              <a:t>	</a:t>
            </a:r>
            <a:r>
              <a:rPr lang="en-US" dirty="0" smtClean="0"/>
              <a:t>			</a:t>
            </a:r>
            <a:r>
              <a:rPr lang="fi-FI" dirty="0" smtClean="0">
                <a:solidFill>
                  <a:schemeClr val="accent4">
                    <a:lumMod val="75000"/>
                  </a:schemeClr>
                </a:solidFill>
              </a:rPr>
              <a:t>(</a:t>
            </a:r>
            <a:r>
              <a:rPr lang="fi-FI" dirty="0">
                <a:solidFill>
                  <a:schemeClr val="accent4">
                    <a:lumMod val="75000"/>
                  </a:schemeClr>
                </a:solidFill>
              </a:rPr>
              <a:t>Pui-Mun, </a:t>
            </a:r>
            <a:r>
              <a:rPr lang="fi-FI" dirty="0" smtClean="0">
                <a:solidFill>
                  <a:schemeClr val="accent4">
                    <a:lumMod val="75000"/>
                  </a:schemeClr>
                </a:solidFill>
              </a:rPr>
              <a:t>et al.,  </a:t>
            </a:r>
            <a:r>
              <a:rPr lang="fi-FI" dirty="0">
                <a:solidFill>
                  <a:schemeClr val="accent4">
                    <a:lumMod val="75000"/>
                  </a:schemeClr>
                </a:solidFill>
              </a:rPr>
              <a:t>2006, p. </a:t>
            </a:r>
            <a:r>
              <a:rPr lang="fi-FI" dirty="0" smtClean="0">
                <a:solidFill>
                  <a:schemeClr val="accent4">
                    <a:lumMod val="75000"/>
                  </a:schemeClr>
                </a:solidFill>
              </a:rPr>
              <a:t>567, 568)</a:t>
            </a:r>
            <a:endParaRPr lang="fi-FI" dirty="0">
              <a:solidFill>
                <a:schemeClr val="accent4">
                  <a:lumMod val="75000"/>
                </a:schemeClr>
              </a:solidFill>
            </a:endParaRPr>
          </a:p>
          <a:p>
            <a:pPr marL="0" indent="0">
              <a:buNone/>
            </a:pPr>
            <a:r>
              <a:rPr lang="en-US" dirty="0" smtClean="0"/>
              <a:t>					</a:t>
            </a:r>
            <a:endParaRPr lang="en-US" dirty="0"/>
          </a:p>
        </p:txBody>
      </p:sp>
    </p:spTree>
    <p:extLst>
      <p:ext uri="{BB962C8B-B14F-4D97-AF65-F5344CB8AC3E}">
        <p14:creationId xmlns:p14="http://schemas.microsoft.com/office/powerpoint/2010/main" val="2419455539"/>
      </p:ext>
    </p:extLst>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2"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solidFill>
                  <a:schemeClr val="accent3">
                    <a:lumMod val="75000"/>
                  </a:schemeClr>
                </a:solidFill>
              </a:rPr>
              <a:t>Potential Strategies</a:t>
            </a:r>
          </a:p>
        </p:txBody>
      </p:sp>
      <p:pic>
        <p:nvPicPr>
          <p:cNvPr id="4" name="Content Placeholder 3"/>
          <p:cNvPicPr>
            <a:picLocks noGrp="1" noChangeAspect="1"/>
          </p:cNvPicPr>
          <p:nvPr>
            <p:ph idx="1"/>
          </p:nvPr>
        </p:nvPicPr>
        <p:blipFill>
          <a:blip r:embed="rId3"/>
          <a:stretch>
            <a:fillRect/>
          </a:stretch>
        </p:blipFill>
        <p:spPr>
          <a:xfrm>
            <a:off x="2537139" y="1828800"/>
            <a:ext cx="5112912" cy="4855335"/>
          </a:xfrm>
          <a:prstGeom prst="rect">
            <a:avLst/>
          </a:prstGeom>
        </p:spPr>
      </p:pic>
    </p:spTree>
    <p:extLst>
      <p:ext uri="{BB962C8B-B14F-4D97-AF65-F5344CB8AC3E}">
        <p14:creationId xmlns:p14="http://schemas.microsoft.com/office/powerpoint/2010/main" val="522603005"/>
      </p:ext>
    </p:extLst>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2" name="chimes.wav"/>
          </p:stSnd>
        </p:sndAc>
      </p:transition>
    </mc:Choice>
    <mc:Fallback xmlns="">
      <p:transition spd="slow" advClick="0">
        <p:fade/>
        <p:sndAc>
          <p:stSnd>
            <p:snd r:embed="rId4"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solidFill>
                  <a:schemeClr val="accent3">
                    <a:lumMod val="75000"/>
                  </a:schemeClr>
                </a:solidFill>
              </a:rPr>
              <a:t>Potential</a:t>
            </a:r>
            <a:r>
              <a:rPr lang="en-US" sz="4400" dirty="0">
                <a:solidFill>
                  <a:schemeClr val="accent3">
                    <a:lumMod val="75000"/>
                  </a:schemeClr>
                </a:solidFill>
              </a:rPr>
              <a:t> Strategies: Case study</a:t>
            </a:r>
          </a:p>
        </p:txBody>
      </p:sp>
      <p:sp>
        <p:nvSpPr>
          <p:cNvPr id="3" name="Content Placeholder 2"/>
          <p:cNvSpPr>
            <a:spLocks noGrp="1"/>
          </p:cNvSpPr>
          <p:nvPr>
            <p:ph sz="half" idx="1"/>
          </p:nvPr>
        </p:nvSpPr>
        <p:spPr>
          <a:xfrm>
            <a:off x="677334" y="1635618"/>
            <a:ext cx="4184035" cy="4584878"/>
          </a:xfrm>
        </p:spPr>
        <p:txBody>
          <a:bodyPr>
            <a:noAutofit/>
          </a:bodyPr>
          <a:lstStyle/>
          <a:p>
            <a:pPr>
              <a:buFont typeface="Wingdings" panose="05000000000000000000" pitchFamily="2" charset="2"/>
              <a:buChar char="v"/>
            </a:pPr>
            <a:r>
              <a:rPr lang="en-US" dirty="0" smtClean="0">
                <a:solidFill>
                  <a:srgbClr val="00B0F0"/>
                </a:solidFill>
              </a:rPr>
              <a:t>In 1999, an unnamed health benefit program experienced dissatisfaction among its customers.</a:t>
            </a:r>
          </a:p>
          <a:p>
            <a:pPr>
              <a:buFont typeface="Wingdings" panose="05000000000000000000" pitchFamily="2" charset="2"/>
              <a:buChar char="v"/>
            </a:pPr>
            <a:r>
              <a:rPr lang="en-US" dirty="0" smtClean="0">
                <a:solidFill>
                  <a:srgbClr val="00B0F0"/>
                </a:solidFill>
              </a:rPr>
              <a:t>It was discovered through the Consumer Assessment of Health Care Providers and Systems (CAHPS). </a:t>
            </a:r>
          </a:p>
          <a:p>
            <a:pPr>
              <a:buFont typeface="Wingdings" panose="05000000000000000000" pitchFamily="2" charset="2"/>
              <a:buChar char="v"/>
            </a:pPr>
            <a:r>
              <a:rPr lang="en-US" dirty="0" smtClean="0">
                <a:solidFill>
                  <a:schemeClr val="accent3">
                    <a:lumMod val="75000"/>
                  </a:schemeClr>
                </a:solidFill>
              </a:rPr>
              <a:t>Problem: </a:t>
            </a:r>
            <a:r>
              <a:rPr lang="en-US" dirty="0" smtClean="0">
                <a:solidFill>
                  <a:srgbClr val="00B0F0"/>
                </a:solidFill>
              </a:rPr>
              <a:t>delayed responses to phones, no follow-up with customers regarding plan, inexperienced staff.</a:t>
            </a:r>
          </a:p>
          <a:p>
            <a:pPr>
              <a:buFont typeface="Wingdings" panose="05000000000000000000" pitchFamily="2" charset="2"/>
              <a:buChar char="v"/>
            </a:pPr>
            <a:r>
              <a:rPr lang="en-US" dirty="0">
                <a:solidFill>
                  <a:schemeClr val="accent3">
                    <a:lumMod val="75000"/>
                  </a:schemeClr>
                </a:solidFill>
              </a:rPr>
              <a:t>Solution/method:  </a:t>
            </a:r>
            <a:r>
              <a:rPr lang="en-US" dirty="0">
                <a:solidFill>
                  <a:srgbClr val="00B0F0"/>
                </a:solidFill>
              </a:rPr>
              <a:t>Quality improvement intervention using PDSA. </a:t>
            </a:r>
          </a:p>
        </p:txBody>
      </p:sp>
      <p:sp>
        <p:nvSpPr>
          <p:cNvPr id="4" name="Content Placeholder 3"/>
          <p:cNvSpPr>
            <a:spLocks noGrp="1"/>
          </p:cNvSpPr>
          <p:nvPr>
            <p:ph sz="half" idx="2"/>
          </p:nvPr>
        </p:nvSpPr>
        <p:spPr>
          <a:xfrm>
            <a:off x="5089970" y="1687132"/>
            <a:ext cx="4184034" cy="4868214"/>
          </a:xfrm>
        </p:spPr>
        <p:txBody>
          <a:bodyPr>
            <a:normAutofit fontScale="92500" lnSpcReduction="10000"/>
          </a:bodyPr>
          <a:lstStyle/>
          <a:p>
            <a:pPr>
              <a:buFont typeface="Wingdings" panose="05000000000000000000" pitchFamily="2" charset="2"/>
              <a:buChar char="v"/>
            </a:pPr>
            <a:r>
              <a:rPr lang="en-US" sz="1900" dirty="0" smtClean="0">
                <a:solidFill>
                  <a:schemeClr val="accent3">
                    <a:lumMod val="75000"/>
                  </a:schemeClr>
                </a:solidFill>
              </a:rPr>
              <a:t>Plan: </a:t>
            </a:r>
            <a:r>
              <a:rPr lang="en-US" sz="1900" dirty="0" smtClean="0">
                <a:solidFill>
                  <a:srgbClr val="00B0F0"/>
                </a:solidFill>
              </a:rPr>
              <a:t>Customer survey via computation, phone interviews, exit interview with employees, examine benchmarks. Plan extended through 2001. </a:t>
            </a:r>
          </a:p>
          <a:p>
            <a:pPr>
              <a:buFont typeface="Wingdings" panose="05000000000000000000" pitchFamily="2" charset="2"/>
              <a:buChar char="v"/>
            </a:pPr>
            <a:r>
              <a:rPr lang="en-US" sz="1900" dirty="0" smtClean="0">
                <a:solidFill>
                  <a:schemeClr val="accent3">
                    <a:lumMod val="75000"/>
                  </a:schemeClr>
                </a:solidFill>
              </a:rPr>
              <a:t>Results: </a:t>
            </a:r>
            <a:r>
              <a:rPr lang="en-US" sz="1900" dirty="0" smtClean="0">
                <a:solidFill>
                  <a:srgbClr val="00B0F0"/>
                </a:solidFill>
              </a:rPr>
              <a:t>customer dissatisfaction, employee’s inexperience, and non-competitive plan rate.</a:t>
            </a:r>
          </a:p>
          <a:p>
            <a:pPr>
              <a:buFont typeface="Wingdings" panose="05000000000000000000" pitchFamily="2" charset="2"/>
              <a:buChar char="v"/>
            </a:pPr>
            <a:r>
              <a:rPr lang="en-US" sz="1900" dirty="0" smtClean="0">
                <a:solidFill>
                  <a:schemeClr val="accent3">
                    <a:lumMod val="75000"/>
                  </a:schemeClr>
                </a:solidFill>
              </a:rPr>
              <a:t>Do: </a:t>
            </a:r>
            <a:r>
              <a:rPr lang="en-US" sz="1900" dirty="0" smtClean="0">
                <a:solidFill>
                  <a:srgbClr val="00B0F0"/>
                </a:solidFill>
              </a:rPr>
              <a:t>Immediate employee training, revise leadership team and goals, set up baseline data and goals, in second quarter of 1999.</a:t>
            </a:r>
          </a:p>
          <a:p>
            <a:pPr>
              <a:buFont typeface="Wingdings" panose="05000000000000000000" pitchFamily="2" charset="2"/>
              <a:buChar char="v"/>
            </a:pPr>
            <a:r>
              <a:rPr lang="en-US" sz="1900" dirty="0" smtClean="0">
                <a:solidFill>
                  <a:schemeClr val="accent3">
                    <a:lumMod val="75000"/>
                  </a:schemeClr>
                </a:solidFill>
              </a:rPr>
              <a:t>Results: </a:t>
            </a:r>
            <a:r>
              <a:rPr lang="en-US" sz="1900" dirty="0" smtClean="0">
                <a:solidFill>
                  <a:srgbClr val="00B0F0"/>
                </a:solidFill>
              </a:rPr>
              <a:t>decreased call response time from several minutes to less than 30 seconds.</a:t>
            </a:r>
          </a:p>
          <a:p>
            <a:pPr>
              <a:buFont typeface="Wingdings" panose="05000000000000000000" pitchFamily="2" charset="2"/>
              <a:buChar char="v"/>
            </a:pPr>
            <a:endParaRPr lang="en-US" dirty="0"/>
          </a:p>
          <a:p>
            <a:pPr marL="0" indent="0" algn="r">
              <a:buNone/>
            </a:pPr>
            <a:r>
              <a:rPr lang="en-US" sz="1500" dirty="0" smtClean="0">
                <a:solidFill>
                  <a:schemeClr val="accent4">
                    <a:lumMod val="75000"/>
                  </a:schemeClr>
                </a:solidFill>
              </a:rPr>
              <a:t>(Quigley, Wiseman, &amp; Farley, 2007)  </a:t>
            </a:r>
            <a:endParaRPr lang="en-US" sz="1500" dirty="0">
              <a:solidFill>
                <a:schemeClr val="accent4">
                  <a:lumMod val="75000"/>
                </a:schemeClr>
              </a:solidFill>
            </a:endParaRPr>
          </a:p>
        </p:txBody>
      </p:sp>
    </p:spTree>
    <p:extLst>
      <p:ext uri="{BB962C8B-B14F-4D97-AF65-F5344CB8AC3E}">
        <p14:creationId xmlns:p14="http://schemas.microsoft.com/office/powerpoint/2010/main" val="626409612"/>
      </p:ext>
    </p:extLst>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2"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accent3">
                    <a:lumMod val="75000"/>
                  </a:schemeClr>
                </a:solidFill>
              </a:rPr>
              <a:t>Potential</a:t>
            </a:r>
            <a:r>
              <a:rPr lang="en-US" dirty="0">
                <a:solidFill>
                  <a:schemeClr val="accent3">
                    <a:lumMod val="75000"/>
                  </a:schemeClr>
                </a:solidFill>
              </a:rPr>
              <a:t> Strategies: Case study (</a:t>
            </a:r>
            <a:r>
              <a:rPr lang="en-US" dirty="0" smtClean="0">
                <a:solidFill>
                  <a:schemeClr val="accent3">
                    <a:lumMod val="75000"/>
                  </a:schemeClr>
                </a:solidFill>
              </a:rPr>
              <a:t>cont.) </a:t>
            </a:r>
            <a:endParaRPr lang="en-US" dirty="0">
              <a:solidFill>
                <a:schemeClr val="accent3">
                  <a:lumMod val="75000"/>
                </a:schemeClr>
              </a:solidFill>
            </a:endParaRPr>
          </a:p>
        </p:txBody>
      </p:sp>
      <p:sp>
        <p:nvSpPr>
          <p:cNvPr id="3" name="Content Placeholder 2"/>
          <p:cNvSpPr>
            <a:spLocks noGrp="1"/>
          </p:cNvSpPr>
          <p:nvPr>
            <p:ph sz="half" idx="1"/>
          </p:nvPr>
        </p:nvSpPr>
        <p:spPr/>
        <p:txBody>
          <a:bodyPr>
            <a:noAutofit/>
          </a:bodyPr>
          <a:lstStyle/>
          <a:p>
            <a:pPr>
              <a:buFont typeface="Wingdings" panose="05000000000000000000" pitchFamily="2" charset="2"/>
              <a:buChar char="v"/>
            </a:pPr>
            <a:r>
              <a:rPr lang="en-US" dirty="0" smtClean="0">
                <a:solidFill>
                  <a:srgbClr val="00B0F0"/>
                </a:solidFill>
              </a:rPr>
              <a:t>Third quarter of 1999, Short-lived progress.</a:t>
            </a:r>
          </a:p>
          <a:p>
            <a:pPr>
              <a:buFont typeface="Wingdings" panose="05000000000000000000" pitchFamily="2" charset="2"/>
              <a:buChar char="v"/>
            </a:pPr>
            <a:r>
              <a:rPr lang="en-US" dirty="0" smtClean="0">
                <a:solidFill>
                  <a:srgbClr val="00B0F0"/>
                </a:solidFill>
              </a:rPr>
              <a:t>In early 2000, review of PDSA and measurable goals.</a:t>
            </a:r>
          </a:p>
          <a:p>
            <a:pPr>
              <a:buFont typeface="Wingdings" panose="05000000000000000000" pitchFamily="2" charset="2"/>
              <a:buChar char="v"/>
            </a:pPr>
            <a:r>
              <a:rPr lang="en-US" dirty="0" smtClean="0">
                <a:solidFill>
                  <a:schemeClr val="accent3">
                    <a:lumMod val="75000"/>
                  </a:schemeClr>
                </a:solidFill>
              </a:rPr>
              <a:t>Plan: </a:t>
            </a:r>
            <a:r>
              <a:rPr lang="en-US" dirty="0" smtClean="0">
                <a:solidFill>
                  <a:srgbClr val="00B0F0"/>
                </a:solidFill>
              </a:rPr>
              <a:t>restructure training procedures in the telephone call centers during and after hours, establish promotion and career mobility opportunities for employees, provide adequate staffing, and set up data analysis process for interdepartmental communication.  </a:t>
            </a:r>
          </a:p>
          <a:p>
            <a:pPr>
              <a:buFont typeface="Wingdings" panose="05000000000000000000" pitchFamily="2" charset="2"/>
              <a:buChar char="v"/>
            </a:pPr>
            <a:endParaRPr lang="en-US" dirty="0">
              <a:solidFill>
                <a:srgbClr val="00B0F0"/>
              </a:solidFill>
            </a:endParaRPr>
          </a:p>
        </p:txBody>
      </p:sp>
      <p:sp>
        <p:nvSpPr>
          <p:cNvPr id="4" name="Content Placeholder 3"/>
          <p:cNvSpPr>
            <a:spLocks noGrp="1"/>
          </p:cNvSpPr>
          <p:nvPr>
            <p:ph sz="half" idx="2"/>
          </p:nvPr>
        </p:nvSpPr>
        <p:spPr>
          <a:xfrm>
            <a:off x="5089970" y="2160590"/>
            <a:ext cx="4184034" cy="3880771"/>
          </a:xfrm>
        </p:spPr>
        <p:txBody>
          <a:bodyPr>
            <a:normAutofit fontScale="25000" lnSpcReduction="20000"/>
          </a:bodyPr>
          <a:lstStyle/>
          <a:p>
            <a:pPr>
              <a:buFont typeface="Wingdings" panose="05000000000000000000" pitchFamily="2" charset="2"/>
              <a:buChar char="v"/>
            </a:pPr>
            <a:r>
              <a:rPr lang="en-US" sz="7200" dirty="0" smtClean="0">
                <a:solidFill>
                  <a:schemeClr val="accent3">
                    <a:lumMod val="75000"/>
                  </a:schemeClr>
                </a:solidFill>
              </a:rPr>
              <a:t>Results: </a:t>
            </a:r>
            <a:r>
              <a:rPr lang="en-US" sz="7200" dirty="0" smtClean="0">
                <a:solidFill>
                  <a:srgbClr val="00B0F0"/>
                </a:solidFill>
              </a:rPr>
              <a:t>in 2001, call abandonment decreased from 10% in 1999 to 1% in 2001.</a:t>
            </a:r>
          </a:p>
          <a:p>
            <a:pPr>
              <a:buFont typeface="Wingdings" panose="05000000000000000000" pitchFamily="2" charset="2"/>
              <a:buChar char="v"/>
            </a:pPr>
            <a:r>
              <a:rPr lang="en-US" sz="7200" dirty="0" smtClean="0">
                <a:solidFill>
                  <a:srgbClr val="00B0F0"/>
                </a:solidFill>
              </a:rPr>
              <a:t>Operational performance has increased from 41% in 1999 to 83% in 2001.</a:t>
            </a:r>
          </a:p>
          <a:p>
            <a:pPr>
              <a:buFont typeface="Wingdings" panose="05000000000000000000" pitchFamily="2" charset="2"/>
              <a:buChar char="v"/>
            </a:pPr>
            <a:r>
              <a:rPr lang="en-US" sz="7200" dirty="0" smtClean="0">
                <a:solidFill>
                  <a:srgbClr val="00B0F0"/>
                </a:solidFill>
              </a:rPr>
              <a:t>Customer service performance increased from 64% in 1999 to 76% in 2001 among customers stating “no problem” with service and from 87% in 1999 to 95% in 2001 among customers stating that they were able to talk to a service associate easily. </a:t>
            </a:r>
          </a:p>
          <a:p>
            <a:pPr>
              <a:buFont typeface="Wingdings" panose="05000000000000000000" pitchFamily="2" charset="2"/>
              <a:buChar char="v"/>
            </a:pPr>
            <a:endParaRPr lang="en-US" sz="6200" dirty="0"/>
          </a:p>
          <a:p>
            <a:pPr marL="0" indent="0">
              <a:buNone/>
            </a:pPr>
            <a:endParaRPr lang="en-US" dirty="0"/>
          </a:p>
          <a:p>
            <a:pPr marL="0" indent="0" algn="r">
              <a:buNone/>
            </a:pPr>
            <a:r>
              <a:rPr lang="en-US" sz="6400" dirty="0" smtClean="0">
                <a:solidFill>
                  <a:schemeClr val="accent4">
                    <a:lumMod val="75000"/>
                  </a:schemeClr>
                </a:solidFill>
              </a:rPr>
              <a:t>(Quigley et al., 2007, p.12)</a:t>
            </a:r>
          </a:p>
          <a:p>
            <a:pPr marL="0" indent="0">
              <a:buNone/>
            </a:pPr>
            <a:endParaRPr lang="en-US" dirty="0"/>
          </a:p>
        </p:txBody>
      </p:sp>
    </p:spTree>
    <p:extLst>
      <p:ext uri="{BB962C8B-B14F-4D97-AF65-F5344CB8AC3E}">
        <p14:creationId xmlns:p14="http://schemas.microsoft.com/office/powerpoint/2010/main" val="4168549870"/>
      </p:ext>
    </p:extLst>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2"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solidFill>
                  <a:schemeClr val="accent3">
                    <a:lumMod val="75000"/>
                  </a:schemeClr>
                </a:solidFill>
              </a:rPr>
              <a:t>Strategies Identified from Case Study</a:t>
            </a:r>
            <a:endParaRPr lang="en-US" sz="4400" dirty="0">
              <a:solidFill>
                <a:schemeClr val="accent3">
                  <a:lumMod val="75000"/>
                </a:schemeClr>
              </a:solidFill>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US" sz="2400" dirty="0" smtClean="0">
                <a:solidFill>
                  <a:srgbClr val="00B0F0"/>
                </a:solidFill>
              </a:rPr>
              <a:t>Conduct customer surveys to identify the specific problems face by customers.</a:t>
            </a:r>
          </a:p>
          <a:p>
            <a:pPr>
              <a:buFont typeface="Wingdings" panose="05000000000000000000" pitchFamily="2" charset="2"/>
              <a:buChar char="v"/>
            </a:pPr>
            <a:r>
              <a:rPr lang="en-US" sz="2400" dirty="0" smtClean="0">
                <a:solidFill>
                  <a:srgbClr val="00B0F0"/>
                </a:solidFill>
              </a:rPr>
              <a:t>Train staff on the products and services offered by the organization.</a:t>
            </a:r>
          </a:p>
          <a:p>
            <a:pPr>
              <a:buFont typeface="Wingdings" panose="05000000000000000000" pitchFamily="2" charset="2"/>
              <a:buChar char="v"/>
            </a:pPr>
            <a:r>
              <a:rPr lang="en-US" sz="2400" dirty="0" smtClean="0">
                <a:solidFill>
                  <a:srgbClr val="00B0F0"/>
                </a:solidFill>
              </a:rPr>
              <a:t>Conduct customer service trainings. </a:t>
            </a:r>
          </a:p>
          <a:p>
            <a:pPr>
              <a:buFont typeface="Wingdings" panose="05000000000000000000" pitchFamily="2" charset="2"/>
              <a:buChar char="v"/>
            </a:pPr>
            <a:r>
              <a:rPr lang="en-US" sz="2400" dirty="0" smtClean="0">
                <a:solidFill>
                  <a:srgbClr val="00B0F0"/>
                </a:solidFill>
              </a:rPr>
              <a:t>Examine benchmarks: assess the organization’s strategies in regards to other organizations.</a:t>
            </a:r>
          </a:p>
          <a:p>
            <a:pPr>
              <a:buFont typeface="Wingdings" panose="05000000000000000000" pitchFamily="2" charset="2"/>
              <a:buChar char="v"/>
            </a:pPr>
            <a:r>
              <a:rPr lang="en-US" sz="2400" dirty="0" smtClean="0">
                <a:solidFill>
                  <a:srgbClr val="00B0F0"/>
                </a:solidFill>
              </a:rPr>
              <a:t>Review processes, data and goals.</a:t>
            </a:r>
          </a:p>
          <a:p>
            <a:pPr>
              <a:buFont typeface="Wingdings" panose="05000000000000000000" pitchFamily="2" charset="2"/>
              <a:buChar char="v"/>
            </a:pPr>
            <a:r>
              <a:rPr lang="en-US" sz="2400" dirty="0" smtClean="0">
                <a:solidFill>
                  <a:srgbClr val="00B0F0"/>
                </a:solidFill>
              </a:rPr>
              <a:t>Provide adequate staffing; establish career incentives.  </a:t>
            </a:r>
          </a:p>
          <a:p>
            <a:pPr>
              <a:buFont typeface="Wingdings" panose="05000000000000000000" pitchFamily="2" charset="2"/>
              <a:buChar char="v"/>
            </a:pPr>
            <a:endParaRPr lang="en-US" dirty="0" smtClean="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2278285595"/>
      </p:ext>
    </p:extLst>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2"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solidFill>
                  <a:schemeClr val="accent3">
                    <a:lumMod val="75000"/>
                  </a:schemeClr>
                </a:solidFill>
              </a:rPr>
              <a:t>Culture</a:t>
            </a:r>
            <a:r>
              <a:rPr lang="en-US" sz="4400" dirty="0" smtClean="0">
                <a:solidFill>
                  <a:schemeClr val="accent3">
                    <a:lumMod val="75000"/>
                  </a:schemeClr>
                </a:solidFill>
              </a:rPr>
              <a:t> and Change Strategies</a:t>
            </a:r>
            <a:endParaRPr lang="en-US" sz="4400" dirty="0">
              <a:solidFill>
                <a:schemeClr val="accent3">
                  <a:lumMod val="75000"/>
                </a:schemeClr>
              </a:solidFill>
            </a:endParaRPr>
          </a:p>
        </p:txBody>
      </p:sp>
      <p:sp>
        <p:nvSpPr>
          <p:cNvPr id="3" name="Content Placeholder 2"/>
          <p:cNvSpPr>
            <a:spLocks noGrp="1"/>
          </p:cNvSpPr>
          <p:nvPr>
            <p:ph idx="1"/>
          </p:nvPr>
        </p:nvSpPr>
        <p:spPr>
          <a:xfrm>
            <a:off x="677334" y="1746913"/>
            <a:ext cx="8596668" cy="4885899"/>
          </a:xfrm>
        </p:spPr>
        <p:txBody>
          <a:bodyPr>
            <a:normAutofit lnSpcReduction="10000"/>
          </a:bodyPr>
          <a:lstStyle/>
          <a:p>
            <a:pPr>
              <a:buFont typeface="Wingdings" panose="05000000000000000000" pitchFamily="2" charset="2"/>
              <a:buChar char="v"/>
            </a:pPr>
            <a:r>
              <a:rPr lang="en-US" sz="2000" dirty="0" smtClean="0">
                <a:solidFill>
                  <a:schemeClr val="accent4">
                    <a:lumMod val="75000"/>
                  </a:schemeClr>
                </a:solidFill>
              </a:rPr>
              <a:t>Stakeholders: </a:t>
            </a:r>
          </a:p>
          <a:p>
            <a:pPr lvl="2"/>
            <a:r>
              <a:rPr lang="en-US" sz="2000" dirty="0" smtClean="0">
                <a:solidFill>
                  <a:srgbClr val="00B0F0"/>
                </a:solidFill>
              </a:rPr>
              <a:t>Patients</a:t>
            </a:r>
          </a:p>
          <a:p>
            <a:pPr lvl="2"/>
            <a:r>
              <a:rPr lang="en-US" sz="2000" dirty="0" smtClean="0">
                <a:solidFill>
                  <a:srgbClr val="00B0F0"/>
                </a:solidFill>
              </a:rPr>
              <a:t>Nurses and physicians</a:t>
            </a:r>
          </a:p>
          <a:p>
            <a:pPr lvl="2"/>
            <a:r>
              <a:rPr lang="en-US" sz="2000" dirty="0" smtClean="0">
                <a:solidFill>
                  <a:srgbClr val="00B0F0"/>
                </a:solidFill>
              </a:rPr>
              <a:t>The owners and investors</a:t>
            </a:r>
          </a:p>
          <a:p>
            <a:pPr lvl="2"/>
            <a:r>
              <a:rPr lang="en-US" sz="2000" dirty="0" smtClean="0">
                <a:solidFill>
                  <a:srgbClr val="00B0F0"/>
                </a:solidFill>
              </a:rPr>
              <a:t>The rehabilitation department</a:t>
            </a:r>
          </a:p>
          <a:p>
            <a:pPr lvl="2"/>
            <a:r>
              <a:rPr lang="en-US" sz="2000" dirty="0" smtClean="0">
                <a:solidFill>
                  <a:srgbClr val="00B0F0"/>
                </a:solidFill>
              </a:rPr>
              <a:t>Administrator, environmental and culinary services.</a:t>
            </a:r>
          </a:p>
          <a:p>
            <a:pPr marL="914400" lvl="2" indent="0">
              <a:buNone/>
            </a:pPr>
            <a:r>
              <a:rPr lang="en-US" sz="2000" dirty="0" smtClean="0">
                <a:solidFill>
                  <a:schemeClr val="accent4">
                    <a:lumMod val="75000"/>
                  </a:schemeClr>
                </a:solidFill>
              </a:rPr>
              <a:t>Strategy-</a:t>
            </a:r>
            <a:r>
              <a:rPr lang="en-US" sz="2000" dirty="0" smtClean="0">
                <a:solidFill>
                  <a:srgbClr val="00B0F0"/>
                </a:solidFill>
              </a:rPr>
              <a:t> Use of PDSA. As a manager and based on the hierarchy of the facility:</a:t>
            </a:r>
          </a:p>
          <a:p>
            <a:pPr lvl="2">
              <a:buFont typeface="Wingdings" panose="05000000000000000000" pitchFamily="2" charset="2"/>
              <a:buChar char="Ø"/>
            </a:pPr>
            <a:r>
              <a:rPr lang="en-US" sz="2000" dirty="0" smtClean="0">
                <a:solidFill>
                  <a:srgbClr val="00B0F0"/>
                </a:solidFill>
              </a:rPr>
              <a:t>Develop an improvement plan in collaboration with other nurse managers  about the admission process.</a:t>
            </a:r>
          </a:p>
          <a:p>
            <a:pPr lvl="2">
              <a:buFont typeface="Wingdings" panose="05000000000000000000" pitchFamily="2" charset="2"/>
              <a:buChar char="Ø"/>
            </a:pPr>
            <a:r>
              <a:rPr lang="en-US" sz="2000" dirty="0" smtClean="0">
                <a:solidFill>
                  <a:srgbClr val="00B0F0"/>
                </a:solidFill>
              </a:rPr>
              <a:t>Present it to the Chief Nursing Officer/Director of nursing.</a:t>
            </a:r>
          </a:p>
          <a:p>
            <a:pPr lvl="2">
              <a:buFont typeface="Wingdings" panose="05000000000000000000" pitchFamily="2" charset="2"/>
              <a:buChar char="Ø"/>
            </a:pPr>
            <a:r>
              <a:rPr lang="en-US" sz="2000" dirty="0" smtClean="0">
                <a:solidFill>
                  <a:srgbClr val="00B0F0"/>
                </a:solidFill>
              </a:rPr>
              <a:t>Obtain approval and review costs with Administrator</a:t>
            </a:r>
            <a:r>
              <a:rPr lang="en-US" dirty="0" smtClean="0">
                <a:solidFill>
                  <a:srgbClr val="00B0F0"/>
                </a:solidFill>
              </a:rPr>
              <a:t>. </a:t>
            </a:r>
            <a:endParaRPr lang="en-US" dirty="0">
              <a:solidFill>
                <a:srgbClr val="00B0F0"/>
              </a:solidFill>
            </a:endParaRPr>
          </a:p>
        </p:txBody>
      </p:sp>
    </p:spTree>
    <p:extLst>
      <p:ext uri="{BB962C8B-B14F-4D97-AF65-F5344CB8AC3E}">
        <p14:creationId xmlns:p14="http://schemas.microsoft.com/office/powerpoint/2010/main" val="973856526"/>
      </p:ext>
    </p:extLst>
  </p:cSld>
  <p:clrMapOvr>
    <a:masterClrMapping/>
  </p:clrMapOvr>
  <mc:AlternateContent xmlns:mc="http://schemas.openxmlformats.org/markup-compatibility/2006" xmlns:p14="http://schemas.microsoft.com/office/powerpoint/2010/main">
    <mc:Choice Requires="p14">
      <p:transition spd="slow" p14:dur="3400" advClick="0">
        <p14:reveal/>
        <p:sndAc>
          <p:stSnd>
            <p:snd r:embed="rId2" name="chimes.wav"/>
          </p:stSnd>
        </p:sndAc>
      </p:transition>
    </mc:Choice>
    <mc:Fallback xmlns="">
      <p:transition spd="slow" advClick="0">
        <p:fade/>
        <p:sndAc>
          <p:stSnd>
            <p:snd r:embed="rId3" name="chimes.wav"/>
          </p:stSnd>
        </p:sndAc>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2706</TotalTime>
  <Words>1696</Words>
  <Application>Microsoft Office PowerPoint</Application>
  <PresentationFormat>Widescreen</PresentationFormat>
  <Paragraphs>108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Trebuchet MS</vt:lpstr>
      <vt:lpstr>Wingdings</vt:lpstr>
      <vt:lpstr>Wingdings 3</vt:lpstr>
      <vt:lpstr>Facet</vt:lpstr>
      <vt:lpstr>Improving the Customer’s Experience of the Admission Process</vt:lpstr>
      <vt:lpstr>Scenario</vt:lpstr>
      <vt:lpstr>Significance of the Problem</vt:lpstr>
      <vt:lpstr>Baseline Data</vt:lpstr>
      <vt:lpstr>Potential Strategies</vt:lpstr>
      <vt:lpstr>Potential Strategies: Case study</vt:lpstr>
      <vt:lpstr>Potential Strategies: Case study (cont.) </vt:lpstr>
      <vt:lpstr>Strategies Identified from Case Study</vt:lpstr>
      <vt:lpstr>Culture and Change Strategies</vt:lpstr>
      <vt:lpstr>Overview of Plan Design</vt:lpstr>
      <vt:lpstr>Overview of Plan Design (Cont.)</vt:lpstr>
      <vt:lpstr>Possible Cost and Potential Savings</vt:lpstr>
      <vt:lpstr>Outcome Evaluation</vt:lpstr>
      <vt:lpstr>Conclusion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the Customer’s Experience of the Admission Process</dc:title>
  <dc:creator>beryle</dc:creator>
  <cp:lastModifiedBy>beryle</cp:lastModifiedBy>
  <cp:revision>161</cp:revision>
  <dcterms:created xsi:type="dcterms:W3CDTF">2014-04-20T03:01:10Z</dcterms:created>
  <dcterms:modified xsi:type="dcterms:W3CDTF">2014-04-22T00:20:50Z</dcterms:modified>
</cp:coreProperties>
</file>